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7" r:id="rId1"/>
    <p:sldMasterId id="2147483791" r:id="rId2"/>
  </p:sldMasterIdLst>
  <p:notesMasterIdLst>
    <p:notesMasterId r:id="rId26"/>
  </p:notesMasterIdLst>
  <p:sldIdLst>
    <p:sldId id="356" r:id="rId3"/>
    <p:sldId id="365" r:id="rId4"/>
    <p:sldId id="380" r:id="rId5"/>
    <p:sldId id="385" r:id="rId6"/>
    <p:sldId id="378" r:id="rId7"/>
    <p:sldId id="406" r:id="rId8"/>
    <p:sldId id="401" r:id="rId9"/>
    <p:sldId id="367" r:id="rId10"/>
    <p:sldId id="407" r:id="rId11"/>
    <p:sldId id="402" r:id="rId12"/>
    <p:sldId id="419" r:id="rId13"/>
    <p:sldId id="381" r:id="rId14"/>
    <p:sldId id="421" r:id="rId15"/>
    <p:sldId id="422" r:id="rId16"/>
    <p:sldId id="423" r:id="rId17"/>
    <p:sldId id="424" r:id="rId18"/>
    <p:sldId id="425" r:id="rId19"/>
    <p:sldId id="426" r:id="rId20"/>
    <p:sldId id="382" r:id="rId21"/>
    <p:sldId id="369" r:id="rId22"/>
    <p:sldId id="370" r:id="rId23"/>
    <p:sldId id="427" r:id="rId24"/>
    <p:sldId id="371" r:id="rId25"/>
  </p:sldIdLst>
  <p:sldSz cx="10287000" cy="6858000" type="35mm"/>
  <p:notesSz cx="7010400" cy="92964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elvetica" panose="020B0604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CFF"/>
    <a:srgbClr val="A7E8FF"/>
    <a:srgbClr val="5B5BD7"/>
    <a:srgbClr val="0000FF"/>
    <a:srgbClr val="009AD0"/>
    <a:srgbClr val="659A2A"/>
    <a:srgbClr val="00FFFF"/>
    <a:srgbClr val="72AF2F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32" autoAdjust="0"/>
    <p:restoredTop sz="66909" autoAdjust="0"/>
  </p:normalViewPr>
  <p:slideViewPr>
    <p:cSldViewPr snapToGrid="0">
      <p:cViewPr varScale="1">
        <p:scale>
          <a:sx n="64" d="100"/>
          <a:sy n="64" d="100"/>
        </p:scale>
        <p:origin x="133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44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8808402</a:t>
            </a:r>
          </a:p>
          <a:p>
            <a:endParaRPr lang="en-US" sz="144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Helvetica"/>
                <a:sym typeface="Calibri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761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8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44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TTE 8/28/23</a:t>
            </a:r>
            <a:endParaRPr lang="en-US" sz="144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 left ventricular size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 left ventricular systolic function; ejection fraction (2D) = 70%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mildly increased left ventricular wall thickness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 right ventricular size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 right ventricular function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abnormal percutaneous aortic prosthesis (balloon-expandable: 23 mm Edwards </a:t>
            </a:r>
            <a:r>
              <a:rPr lang="en-US" sz="144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Sapien</a:t>
            </a:r>
            <a:endParaRPr lang="en-US" sz="144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(abnormal due to stenosis); minimal paravalvular aortic regurgitation; peak velocity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3.91 m/s; peak gradient = 61 mmHg; mean gradient = 36 mmHg; velocity ratio = 0.23;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effective orifice area (EOA) by VTI = 0.67 cm^2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thickening noted of the anatomical left coronary leaflet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mild transvalvular aortic regurgitation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minimal valvular mitral regurgitation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mild tricuspid regurgitation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evidence for pulmonary hypertension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evidence for pericardial effusion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7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abnormal percutaneous aortic prosthesis (balloon-expandable: 23 mm Edwards </a:t>
            </a:r>
            <a:r>
              <a:rPr lang="en-US" sz="144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Sapien</a:t>
            </a:r>
            <a:endParaRPr lang="en-US" sz="144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(abnormal due to stenosis, regurgitation); no evidence for paravalvular aortic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regurgitation; peak velocity = 3.34 m/s; peak gradient = 45 mmHg; mean gradient = 22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mmHg; velocity ratio = 0.22; effective orifice area (EOA) by VTI = 0.69 cm^2; EOAI =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0.47 cm^2/m^2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restricted and thickened functional noncoronary and right coronary cusps of TAVR due</a:t>
            </a:r>
          </a:p>
          <a:p>
            <a:pPr rtl="0"/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valve degeneration.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2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VL 3.0 guide</a:t>
            </a:r>
          </a:p>
          <a:p>
            <a:endParaRPr lang="en-US" dirty="0"/>
          </a:p>
          <a:p>
            <a:r>
              <a:rPr lang="en-US" dirty="0"/>
              <a:t>RCA </a:t>
            </a:r>
            <a:r>
              <a:rPr lang="en-US" dirty="0" err="1"/>
              <a:t>Ht</a:t>
            </a:r>
            <a:r>
              <a:rPr lang="en-US" dirty="0"/>
              <a:t> 12.4</a:t>
            </a:r>
          </a:p>
          <a:p>
            <a:endParaRPr lang="en-US" dirty="0"/>
          </a:p>
          <a:p>
            <a:r>
              <a:rPr lang="en-US" dirty="0"/>
              <a:t>Aortic anulus</a:t>
            </a:r>
          </a:p>
          <a:p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 Ø: 20.3 mm</a:t>
            </a:r>
          </a:p>
          <a:p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 Ø: 22.2 mm</a:t>
            </a:r>
          </a:p>
          <a:p>
            <a:r>
              <a:rPr lang="en-US" sz="144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Average Ø: 21.2 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0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92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3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4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69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7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7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983" indent="0" algn="ctr">
              <a:buNone/>
              <a:defRPr/>
            </a:lvl2pPr>
            <a:lvl3pPr marL="739982" indent="0" algn="ctr">
              <a:buNone/>
              <a:defRPr/>
            </a:lvl3pPr>
            <a:lvl4pPr marL="1109971" indent="0" algn="ctr">
              <a:buNone/>
              <a:defRPr/>
            </a:lvl4pPr>
            <a:lvl5pPr marL="1479966" indent="0" algn="ctr">
              <a:buNone/>
              <a:defRPr/>
            </a:lvl5pPr>
            <a:lvl6pPr marL="1849957" indent="0" algn="ctr">
              <a:buNone/>
              <a:defRPr/>
            </a:lvl6pPr>
            <a:lvl7pPr marL="2219946" indent="0" algn="ctr">
              <a:buNone/>
              <a:defRPr/>
            </a:lvl7pPr>
            <a:lvl8pPr marL="2589932" indent="0" algn="ctr">
              <a:buNone/>
              <a:defRPr/>
            </a:lvl8pPr>
            <a:lvl9pPr marL="29599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412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0123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9536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11019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8659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2260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32695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19423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95003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5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5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07014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85167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6090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9732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5" y="273059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065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07723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3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6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3830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41986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6409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403588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69983" indent="0">
              <a:buNone/>
              <a:defRPr sz="1519"/>
            </a:lvl2pPr>
            <a:lvl3pPr marL="739982" indent="0">
              <a:buNone/>
              <a:defRPr sz="1350"/>
            </a:lvl3pPr>
            <a:lvl4pPr marL="1109971" indent="0">
              <a:buNone/>
              <a:defRPr sz="1181"/>
            </a:lvl4pPr>
            <a:lvl5pPr marL="1479966" indent="0">
              <a:buNone/>
              <a:defRPr sz="1181"/>
            </a:lvl5pPr>
            <a:lvl6pPr marL="1849957" indent="0">
              <a:buNone/>
              <a:defRPr sz="1181"/>
            </a:lvl6pPr>
            <a:lvl7pPr marL="2219946" indent="0">
              <a:buNone/>
              <a:defRPr sz="1181"/>
            </a:lvl7pPr>
            <a:lvl8pPr marL="2589932" indent="0">
              <a:buNone/>
              <a:defRPr sz="1181"/>
            </a:lvl8pPr>
            <a:lvl9pPr marL="2959919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38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0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8957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57495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007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6912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6" y="27305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369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6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8212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69983" indent="0">
              <a:buNone/>
              <a:defRPr sz="2363"/>
            </a:lvl2pPr>
            <a:lvl3pPr marL="739982" indent="0">
              <a:buNone/>
              <a:defRPr sz="2025"/>
            </a:lvl3pPr>
            <a:lvl4pPr marL="1109971" indent="0">
              <a:buNone/>
              <a:defRPr sz="1688"/>
            </a:lvl4pPr>
            <a:lvl5pPr marL="1479966" indent="0">
              <a:buNone/>
              <a:defRPr sz="1688"/>
            </a:lvl5pPr>
            <a:lvl6pPr marL="1849957" indent="0">
              <a:buNone/>
              <a:defRPr sz="1688"/>
            </a:lvl6pPr>
            <a:lvl7pPr marL="2219946" indent="0">
              <a:buNone/>
              <a:defRPr sz="1688"/>
            </a:lvl7pPr>
            <a:lvl8pPr marL="2589932" indent="0">
              <a:buNone/>
              <a:defRPr sz="1688"/>
            </a:lvl8pPr>
            <a:lvl9pPr marL="2959919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1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8404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6998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39982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09971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4799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61194" indent="-261194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588021" indent="-214313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14847" indent="-166093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277838" indent="-166093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652885" indent="-16743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034951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04938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774934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144916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69983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3998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09971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47996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849957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1994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58993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959919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1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76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322" indent="-289322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865" indent="-241102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4406" indent="-192881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50169" indent="-192881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593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1694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7.mp4"/><Relationship Id="rId7" Type="http://schemas.openxmlformats.org/officeDocument/2006/relationships/image" Target="../media/image2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video" Target="../media/media7.mp4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Relationship Id="rId9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" y="67329"/>
            <a:ext cx="10269716" cy="553778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Structural Heart Live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Case #1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AM, 82 YO F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150297" y="666002"/>
            <a:ext cx="10136703" cy="61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92" tIns="38042" rIns="76092" bIns="3804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Presentation: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 </a:t>
            </a:r>
            <a:r>
              <a:rPr lang="en-US" altLang="en-US" sz="2600" b="1" dirty="0">
                <a:solidFill>
                  <a:schemeClr val="bg1"/>
                </a:solidFill>
                <a:sym typeface="Calibri"/>
              </a:rPr>
              <a:t>P</a:t>
            </a:r>
            <a:r>
              <a:rPr lang="en-US" sz="2600" b="1" dirty="0">
                <a:solidFill>
                  <a:schemeClr val="bg1"/>
                </a:solidFill>
              </a:rPr>
              <a:t>rogressive fatigue and recurrent syncope with fall, which found to have complete heart block and elevated trans </a:t>
            </a:r>
            <a:r>
              <a:rPr lang="en-US" sz="2600" b="1" dirty="0" smtClean="0">
                <a:solidFill>
                  <a:schemeClr val="bg1"/>
                </a:solidFill>
              </a:rPr>
              <a:t>AVG</a:t>
            </a:r>
            <a:endParaRPr lang="en-US" sz="2600" b="1" dirty="0">
              <a:solidFill>
                <a:schemeClr val="bg1"/>
              </a:solidFill>
            </a:endParaRPr>
          </a:p>
          <a:p>
            <a:pPr defTabSz="771525">
              <a:defRPr/>
            </a:pPr>
            <a:endParaRPr lang="en-US" sz="2600" b="1" dirty="0">
              <a:solidFill>
                <a:srgbClr val="FFFFFF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PMH: </a:t>
            </a:r>
            <a:r>
              <a:rPr lang="en-US" altLang="en-US" sz="2600" b="1" dirty="0">
                <a:solidFill>
                  <a:schemeClr val="bg1"/>
                </a:solidFill>
                <a:sym typeface="Calibri"/>
              </a:rPr>
              <a:t>S</a:t>
            </a:r>
            <a:r>
              <a:rPr lang="en-US" sz="2600" b="1" dirty="0" smtClean="0">
                <a:solidFill>
                  <a:schemeClr val="bg1"/>
                </a:solidFill>
              </a:rPr>
              <a:t>evere </a:t>
            </a:r>
            <a:r>
              <a:rPr lang="en-US" sz="2600" b="1" dirty="0">
                <a:solidFill>
                  <a:schemeClr val="bg1"/>
                </a:solidFill>
              </a:rPr>
              <a:t>AS s/p TF-TAVR with 23mmS3-1 cc in 3/2019, Hypothyroidism, HLD, non-obstructive </a:t>
            </a:r>
            <a:r>
              <a:rPr lang="en-US" sz="2600" b="1" dirty="0" smtClean="0">
                <a:solidFill>
                  <a:schemeClr val="bg1"/>
                </a:solidFill>
              </a:rPr>
              <a:t>CAD, </a:t>
            </a:r>
            <a:r>
              <a:rPr lang="en-US" sz="2600" b="1" dirty="0">
                <a:solidFill>
                  <a:schemeClr val="bg1"/>
                </a:solidFill>
              </a:rPr>
              <a:t>complete heart block s/p PPM 9/2023, </a:t>
            </a:r>
            <a:r>
              <a:rPr lang="en-US" sz="2600" b="1" dirty="0" smtClean="0">
                <a:solidFill>
                  <a:schemeClr val="bg1"/>
                </a:solidFill>
              </a:rPr>
              <a:t>ICH secondary </a:t>
            </a:r>
            <a:r>
              <a:rPr lang="en-US" sz="2600" b="1" dirty="0">
                <a:solidFill>
                  <a:schemeClr val="bg1"/>
                </a:solidFill>
              </a:rPr>
              <a:t>to fall 9/2023</a:t>
            </a:r>
          </a:p>
          <a:p>
            <a:pPr defTabSz="771525">
              <a:defRPr/>
            </a:pPr>
            <a:endParaRPr lang="en-US" sz="2600" b="1" kern="0" dirty="0">
              <a:solidFill>
                <a:schemeClr val="bg1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Medications: </a:t>
            </a:r>
            <a:r>
              <a:rPr lang="en-US" altLang="en-US" sz="26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L</a:t>
            </a:r>
            <a:r>
              <a:rPr lang="en-US" altLang="en-US" sz="26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isinopril</a:t>
            </a:r>
            <a:r>
              <a:rPr lang="en-US" altLang="en-US" sz="26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, amlodipine, levothyroxine, simvastatin</a:t>
            </a:r>
          </a:p>
          <a:p>
            <a:pPr defTabSz="771525">
              <a:defRPr/>
            </a:pPr>
            <a:endParaRPr lang="en-US" altLang="en-US" sz="26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sk-SK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Labs: </a:t>
            </a:r>
            <a:r>
              <a:rPr lang="sk-SK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Hgb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10.3</a:t>
            </a:r>
            <a:r>
              <a:rPr lang="sk-SK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, PLT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281</a:t>
            </a:r>
            <a:r>
              <a:rPr lang="sk-SK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K, K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 4.4</a:t>
            </a:r>
            <a:r>
              <a:rPr lang="sk-SK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, Cr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1.04</a:t>
            </a:r>
            <a:r>
              <a:rPr lang="sk-SK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, INR </a:t>
            </a:r>
            <a:r>
              <a:rPr lang="en-US" altLang="en-US" sz="26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1.4</a:t>
            </a:r>
          </a:p>
          <a:p>
            <a:pPr defTabSz="771525">
              <a:defRPr/>
            </a:pPr>
            <a:endParaRPr lang="sk-SK" altLang="en-US" sz="2600" b="1" dirty="0">
              <a:solidFill>
                <a:srgbClr val="FFFFFF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EKG: </a:t>
            </a:r>
            <a:r>
              <a:rPr lang="en-US" altLang="en-US" sz="26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A</a:t>
            </a:r>
            <a:r>
              <a:rPr lang="en-US" altLang="en-US" sz="26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trial-sensed</a:t>
            </a:r>
            <a:r>
              <a:rPr lang="en-US" altLang="en-US" sz="26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, ventricular paced rhythm</a:t>
            </a:r>
          </a:p>
          <a:p>
            <a:pPr defTabSz="771525" hangingPunct="0">
              <a:spcBef>
                <a:spcPts val="788"/>
              </a:spcBef>
              <a:defRPr/>
            </a:pPr>
            <a:r>
              <a:rPr lang="en-US" altLang="en-US" sz="26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TTE: </a:t>
            </a:r>
            <a:r>
              <a:rPr lang="en-US" altLang="en-US" sz="2600" b="1" kern="0" dirty="0" smtClean="0">
                <a:solidFill>
                  <a:schemeClr val="bg1"/>
                </a:solidFill>
                <a:sym typeface="Calibri"/>
              </a:rPr>
              <a:t>S</a:t>
            </a:r>
            <a:r>
              <a:rPr lang="en-US" sz="2600" b="1" kern="0" dirty="0" smtClean="0">
                <a:solidFill>
                  <a:schemeClr val="bg1"/>
                </a:solidFill>
              </a:rPr>
              <a:t>evere </a:t>
            </a:r>
            <a:r>
              <a:rPr lang="en-US" sz="2600" b="1" kern="0" dirty="0">
                <a:solidFill>
                  <a:schemeClr val="bg1"/>
                </a:solidFill>
              </a:rPr>
              <a:t>aortic prosthetic stenosis (</a:t>
            </a:r>
            <a:r>
              <a:rPr lang="en-US" altLang="en-US" sz="2600" b="1" dirty="0">
                <a:solidFill>
                  <a:schemeClr val="bg1"/>
                </a:solidFill>
                <a:sym typeface="Calibri"/>
              </a:rPr>
              <a:t>PG/MG/EOA/PV = 61/36/0.67/3.91)</a:t>
            </a:r>
            <a:r>
              <a:rPr lang="en-US" altLang="en-US" sz="2600" b="1" kern="0" dirty="0">
                <a:solidFill>
                  <a:schemeClr val="bg1"/>
                </a:solidFill>
                <a:sym typeface="Calibri"/>
              </a:rPr>
              <a:t> </a:t>
            </a:r>
            <a:r>
              <a:rPr lang="en-US" sz="2600" b="1" kern="0" dirty="0">
                <a:solidFill>
                  <a:schemeClr val="bg1"/>
                </a:solidFill>
              </a:rPr>
              <a:t>with minimal PVL, LVEF 70%, mild MR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57357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C710F7-D557-F835-214B-C16F200562EF}"/>
              </a:ext>
            </a:extLst>
          </p:cNvPr>
          <p:cNvCxnSpPr/>
          <p:nvPr/>
        </p:nvCxnSpPr>
        <p:spPr bwMode="auto">
          <a:xfrm>
            <a:off x="21020" y="796151"/>
            <a:ext cx="10241280" cy="0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9687150-B42B-E98E-4CA1-02114E48100C}"/>
              </a:ext>
            </a:extLst>
          </p:cNvPr>
          <p:cNvSpPr txBox="1">
            <a:spLocks/>
          </p:cNvSpPr>
          <p:nvPr/>
        </p:nvSpPr>
        <p:spPr bwMode="auto">
          <a:xfrm>
            <a:off x="428520" y="28014"/>
            <a:ext cx="7324344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0960" tIns="60960" rIns="60960" bIns="6096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219170"/>
            <a:r>
              <a:rPr lang="en-US" sz="2800" kern="0" dirty="0">
                <a:solidFill>
                  <a:srgbClr val="FFFF00"/>
                </a:solidFill>
                <a:latin typeface="Arial"/>
              </a:rPr>
              <a:t>Step 2. CRP and its relation to index TAV :</a:t>
            </a: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8FF4C633-5CCC-D9FE-8223-8957968A1915}"/>
              </a:ext>
            </a:extLst>
          </p:cNvPr>
          <p:cNvSpPr txBox="1"/>
          <p:nvPr/>
        </p:nvSpPr>
        <p:spPr>
          <a:xfrm>
            <a:off x="1368742" y="4148559"/>
            <a:ext cx="3283463" cy="707886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 W3"/>
                <a:cs typeface="Arial" charset="0"/>
              </a:rPr>
              <a:t>Bottom of RCA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 W3"/>
                <a:cs typeface="Arial" charset="0"/>
              </a:rPr>
              <a:t>at Top of commissure tab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DC5F37E8-EC21-E627-80BC-26943A7D2A46}"/>
              </a:ext>
            </a:extLst>
          </p:cNvPr>
          <p:cNvSpPr txBox="1"/>
          <p:nvPr/>
        </p:nvSpPr>
        <p:spPr>
          <a:xfrm>
            <a:off x="6319949" y="4148559"/>
            <a:ext cx="3204916" cy="707886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 W3"/>
                <a:cs typeface="Arial" charset="0"/>
              </a:rPr>
              <a:t>Bottom of LCA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ヒラギノ角ゴ Pro W3"/>
                <a:cs typeface="Arial" charset="0"/>
              </a:rPr>
              <a:t>~ Top of commissure tab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DD8C72-261F-2B43-9D4B-426E91BEA729}"/>
              </a:ext>
            </a:extLst>
          </p:cNvPr>
          <p:cNvSpPr txBox="1"/>
          <p:nvPr/>
        </p:nvSpPr>
        <p:spPr>
          <a:xfrm>
            <a:off x="1066717" y="839668"/>
            <a:ext cx="8891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/>
                <a:cs typeface="Arial" charset="0"/>
              </a:rPr>
              <a:t>CRP defined as below the LOWEST coronary ostia </a:t>
            </a:r>
            <a:endParaRPr lang="en-US" sz="2800" i="1" dirty="0">
              <a:solidFill>
                <a:srgbClr val="FFC000"/>
              </a:solidFill>
              <a:latin typeface="Arial" charset="0"/>
              <a:ea typeface="ヒラギノ角ゴ Pro W3"/>
              <a:cs typeface="Arial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400E29-0CD5-B8A4-A8B5-0015C23D2C18}"/>
              </a:ext>
            </a:extLst>
          </p:cNvPr>
          <p:cNvGrpSpPr/>
          <p:nvPr/>
        </p:nvGrpSpPr>
        <p:grpSpPr>
          <a:xfrm>
            <a:off x="90684" y="1418097"/>
            <a:ext cx="5284307" cy="2346616"/>
            <a:chOff x="228286" y="2025767"/>
            <a:chExt cx="5284307" cy="234661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4E1D45C-DDA7-6497-44BB-A83D16688BC1}"/>
                </a:ext>
              </a:extLst>
            </p:cNvPr>
            <p:cNvGrpSpPr/>
            <p:nvPr/>
          </p:nvGrpSpPr>
          <p:grpSpPr>
            <a:xfrm>
              <a:off x="236121" y="2025767"/>
              <a:ext cx="5276472" cy="2346616"/>
              <a:chOff x="149401" y="2352815"/>
              <a:chExt cx="5276472" cy="234661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8E33D5A-4985-86F7-1BEE-E62B02B83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9285" t="28218" r="19610" b="16892"/>
              <a:stretch/>
            </p:blipFill>
            <p:spPr>
              <a:xfrm>
                <a:off x="2827394" y="2354785"/>
                <a:ext cx="2598479" cy="2334131"/>
              </a:xfrm>
              <a:prstGeom prst="rect">
                <a:avLst/>
              </a:prstGeom>
            </p:spPr>
          </p:pic>
          <p:pic>
            <p:nvPicPr>
              <p:cNvPr id="28" name="Screen Recording 27">
                <a:hlinkClick r:id="" action="ppaction://media"/>
                <a:extLst>
                  <a:ext uri="{FF2B5EF4-FFF2-40B4-BE49-F238E27FC236}">
                    <a16:creationId xmlns:a16="http://schemas.microsoft.com/office/drawing/2014/main" id="{5F0CB264-35DD-604D-438D-223FA2E573D7}"/>
                  </a:ext>
                </a:extLst>
              </p:cNvPr>
              <p:cNvPicPr>
                <a:picLocks noChangeAspect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 rotWithShape="1">
              <a:blip r:embed="rId7"/>
              <a:srcRect l="4811" t="19578"/>
              <a:stretch/>
            </p:blipFill>
            <p:spPr>
              <a:xfrm>
                <a:off x="149401" y="2352815"/>
                <a:ext cx="2911515" cy="234661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573FCD-892E-A603-36FF-42B0BBEDD63F}"/>
                  </a:ext>
                </a:extLst>
              </p:cNvPr>
              <p:cNvSpPr/>
              <p:nvPr/>
            </p:nvSpPr>
            <p:spPr bwMode="auto">
              <a:xfrm>
                <a:off x="149401" y="2352815"/>
                <a:ext cx="5247571" cy="2346611"/>
              </a:xfrm>
              <a:prstGeom prst="rec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defTabSz="12191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i="1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ヒラギノ角ゴ Pro W3" pitchFamily="-111" charset="-128"/>
                  <a:cs typeface="Arial" charset="0"/>
                </a:endParaRPr>
              </a:p>
            </p:txBody>
          </p:sp>
        </p:grpSp>
        <p:cxnSp>
          <p:nvCxnSpPr>
            <p:cNvPr id="10" name="Straight Connector 28">
              <a:extLst>
                <a:ext uri="{FF2B5EF4-FFF2-40B4-BE49-F238E27FC236}">
                  <a16:creationId xmlns:a16="http://schemas.microsoft.com/office/drawing/2014/main" id="{15F4CA3A-51F2-DF27-54E0-80CFF846F1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86" y="2943176"/>
              <a:ext cx="5242560" cy="0"/>
            </a:xfrm>
            <a:prstGeom prst="line">
              <a:avLst/>
            </a:prstGeom>
            <a:ln w="1905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Screen Recording 34">
            <a:hlinkClick r:id="" action="ppaction://media"/>
            <a:extLst>
              <a:ext uri="{FF2B5EF4-FFF2-40B4-BE49-F238E27FC236}">
                <a16:creationId xmlns:a16="http://schemas.microsoft.com/office/drawing/2014/main" id="{3ACE3206-4D01-0645-42F3-3F78AE48F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3138"/>
          <a:stretch/>
        </p:blipFill>
        <p:spPr>
          <a:xfrm>
            <a:off x="5483327" y="1420769"/>
            <a:ext cx="2726080" cy="23146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AFFDA8-4933-60A9-17D1-02874E727B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52" t="29350" r="24685" b="17855"/>
          <a:stretch/>
        </p:blipFill>
        <p:spPr>
          <a:xfrm>
            <a:off x="7995155" y="1420770"/>
            <a:ext cx="2208026" cy="2314684"/>
          </a:xfrm>
          <a:prstGeom prst="rect">
            <a:avLst/>
          </a:prstGeom>
        </p:spPr>
      </p:pic>
      <p:grpSp>
        <p:nvGrpSpPr>
          <p:cNvPr id="12" name="Group 29">
            <a:extLst>
              <a:ext uri="{FF2B5EF4-FFF2-40B4-BE49-F238E27FC236}">
                <a16:creationId xmlns:a16="http://schemas.microsoft.com/office/drawing/2014/main" id="{5978E3DD-E2E0-B628-D76E-E9BE84E049E9}"/>
              </a:ext>
            </a:extLst>
          </p:cNvPr>
          <p:cNvGrpSpPr/>
          <p:nvPr/>
        </p:nvGrpSpPr>
        <p:grpSpPr>
          <a:xfrm>
            <a:off x="5460468" y="1418097"/>
            <a:ext cx="4735848" cy="2314684"/>
            <a:chOff x="6023751" y="2613833"/>
            <a:chExt cx="5247571" cy="231468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3A377A-FE7D-4C8A-6CB1-C8A3267A8701}"/>
                </a:ext>
              </a:extLst>
            </p:cNvPr>
            <p:cNvSpPr/>
            <p:nvPr/>
          </p:nvSpPr>
          <p:spPr bwMode="auto">
            <a:xfrm>
              <a:off x="6023751" y="2613833"/>
              <a:ext cx="5247571" cy="2314684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-111" charset="-128"/>
                <a:cs typeface="Arial" charset="0"/>
              </a:endParaRPr>
            </a:p>
          </p:txBody>
        </p:sp>
        <p:cxnSp>
          <p:nvCxnSpPr>
            <p:cNvPr id="16" name="Straight Connector 28">
              <a:extLst>
                <a:ext uri="{FF2B5EF4-FFF2-40B4-BE49-F238E27FC236}">
                  <a16:creationId xmlns:a16="http://schemas.microsoft.com/office/drawing/2014/main" id="{DDACEE2E-325B-DEA5-DCBF-925CD9011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8762" y="3577775"/>
              <a:ext cx="5242560" cy="0"/>
            </a:xfrm>
            <a:prstGeom prst="line">
              <a:avLst/>
            </a:prstGeom>
            <a:ln w="1905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allout: Up Arrow 36">
            <a:extLst>
              <a:ext uri="{FF2B5EF4-FFF2-40B4-BE49-F238E27FC236}">
                <a16:creationId xmlns:a16="http://schemas.microsoft.com/office/drawing/2014/main" id="{ACFA9DB9-6DCA-8465-52F4-A98145BFF21A}"/>
              </a:ext>
            </a:extLst>
          </p:cNvPr>
          <p:cNvSpPr/>
          <p:nvPr/>
        </p:nvSpPr>
        <p:spPr bwMode="auto">
          <a:xfrm>
            <a:off x="182124" y="2339640"/>
            <a:ext cx="998220" cy="723637"/>
          </a:xfrm>
          <a:prstGeom prst="upArrowCallout">
            <a:avLst/>
          </a:prstGeom>
          <a:solidFill>
            <a:srgbClr val="FFC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Bottom of RCA</a:t>
            </a:r>
          </a:p>
        </p:txBody>
      </p:sp>
      <p:sp>
        <p:nvSpPr>
          <p:cNvPr id="38" name="Callout: Up Arrow 37">
            <a:extLst>
              <a:ext uri="{FF2B5EF4-FFF2-40B4-BE49-F238E27FC236}">
                <a16:creationId xmlns:a16="http://schemas.microsoft.com/office/drawing/2014/main" id="{4EC09905-55B6-B5F5-BFDE-9A970C0DD2E9}"/>
              </a:ext>
            </a:extLst>
          </p:cNvPr>
          <p:cNvSpPr/>
          <p:nvPr/>
        </p:nvSpPr>
        <p:spPr bwMode="auto">
          <a:xfrm>
            <a:off x="7253754" y="2460284"/>
            <a:ext cx="998220" cy="723637"/>
          </a:xfrm>
          <a:prstGeom prst="upArrowCallout">
            <a:avLst/>
          </a:prstGeom>
          <a:solidFill>
            <a:srgbClr val="FFC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Bottom of LCA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7ADDF7-F486-F710-A164-1C64A26AB432}"/>
              </a:ext>
            </a:extLst>
          </p:cNvPr>
          <p:cNvSpPr txBox="1"/>
          <p:nvPr/>
        </p:nvSpPr>
        <p:spPr>
          <a:xfrm>
            <a:off x="1338546" y="5296508"/>
            <a:ext cx="8073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/>
                <a:cs typeface="Arial" charset="0"/>
              </a:rPr>
              <a:t>This case’s CRP ~ at Top of commissure tab</a:t>
            </a:r>
            <a:endParaRPr lang="en-US" sz="2800" b="1" i="1" dirty="0">
              <a:solidFill>
                <a:srgbClr val="FFC000"/>
              </a:solidFill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E5857-8471-DB3F-CEEA-204BCE636793}"/>
              </a:ext>
            </a:extLst>
          </p:cNvPr>
          <p:cNvSpPr txBox="1"/>
          <p:nvPr/>
        </p:nvSpPr>
        <p:spPr>
          <a:xfrm>
            <a:off x="7168839" y="6457890"/>
            <a:ext cx="3118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from: M Fukui, V Bapat</a:t>
            </a:r>
          </a:p>
        </p:txBody>
      </p:sp>
      <p:pic>
        <p:nvPicPr>
          <p:cNvPr id="22" name="Picture 1" descr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4958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9D10-1BBA-85EB-BC44-7DAFC02C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18444"/>
            <a:ext cx="874395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Index TAV: 23 mm Sapien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CA39-A4A3-D0A9-8E0B-F20099A44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490044"/>
            <a:ext cx="8743950" cy="66518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Important landmark: Top of Commissure Tab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AD854-5021-F2EC-0811-2140F5B3B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6339" t="14771" r="11386" b="25686"/>
          <a:stretch/>
        </p:blipFill>
        <p:spPr>
          <a:xfrm>
            <a:off x="5855232" y="3055809"/>
            <a:ext cx="3337513" cy="31911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1F99CD-4656-AD20-2CAC-1A0C0F85CA02}"/>
              </a:ext>
            </a:extLst>
          </p:cNvPr>
          <p:cNvSpPr txBox="1"/>
          <p:nvPr/>
        </p:nvSpPr>
        <p:spPr>
          <a:xfrm>
            <a:off x="583474" y="5829300"/>
            <a:ext cx="44592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of commissure tab is where the leaflets end = Neo skirt</a:t>
            </a:r>
          </a:p>
        </p:txBody>
      </p:sp>
      <p:pic>
        <p:nvPicPr>
          <p:cNvPr id="13" name="Picture 12" descr="A white object with metal wire mesh&#10;&#10;Description automatically generated with medium confidence">
            <a:extLst>
              <a:ext uri="{FF2B5EF4-FFF2-40B4-BE49-F238E27FC236}">
                <a16:creationId xmlns:a16="http://schemas.microsoft.com/office/drawing/2014/main" id="{2E0D37CA-C87E-06A8-0F36-0AB5EDD96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3" t="23519" r="25248" b="21751"/>
          <a:stretch/>
        </p:blipFill>
        <p:spPr>
          <a:xfrm>
            <a:off x="1094255" y="3146962"/>
            <a:ext cx="3121486" cy="23077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B150AB-B337-865B-2A96-887081A9B8E6}"/>
              </a:ext>
            </a:extLst>
          </p:cNvPr>
          <p:cNvCxnSpPr/>
          <p:nvPr/>
        </p:nvCxnSpPr>
        <p:spPr bwMode="auto">
          <a:xfrm>
            <a:off x="771525" y="3607599"/>
            <a:ext cx="3660244" cy="0"/>
          </a:xfrm>
          <a:prstGeom prst="line">
            <a:avLst/>
          </a:prstGeom>
          <a:noFill/>
          <a:ln w="19050" cap="flat" cmpd="sng" algn="ctr">
            <a:solidFill>
              <a:srgbClr val="3BCC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9F29F4-1BDF-8BCE-21BB-0CFEAC53FC02}"/>
              </a:ext>
            </a:extLst>
          </p:cNvPr>
          <p:cNvCxnSpPr/>
          <p:nvPr/>
        </p:nvCxnSpPr>
        <p:spPr bwMode="auto">
          <a:xfrm flipV="1">
            <a:off x="6977658" y="4342073"/>
            <a:ext cx="1241722" cy="1365149"/>
          </a:xfrm>
          <a:prstGeom prst="line">
            <a:avLst/>
          </a:prstGeom>
          <a:noFill/>
          <a:ln w="19050" cap="flat" cmpd="sng" algn="ctr">
            <a:solidFill>
              <a:srgbClr val="3BCC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FE2F16-8623-F1F7-A14E-47EA169012E5}"/>
              </a:ext>
            </a:extLst>
          </p:cNvPr>
          <p:cNvCxnSpPr/>
          <p:nvPr/>
        </p:nvCxnSpPr>
        <p:spPr bwMode="auto">
          <a:xfrm flipV="1">
            <a:off x="7039014" y="4367746"/>
            <a:ext cx="1241722" cy="1365149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53CE17-9A87-DBE4-6C94-21F12BB10CB8}"/>
              </a:ext>
            </a:extLst>
          </p:cNvPr>
          <p:cNvSpPr txBox="1"/>
          <p:nvPr/>
        </p:nvSpPr>
        <p:spPr>
          <a:xfrm>
            <a:off x="6294679" y="5422487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NSP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AF151-DBC6-B90C-85D0-73326AA13321}"/>
              </a:ext>
            </a:extLst>
          </p:cNvPr>
          <p:cNvSpPr txBox="1"/>
          <p:nvPr/>
        </p:nvSpPr>
        <p:spPr>
          <a:xfrm>
            <a:off x="6682185" y="5748365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FAE36-A5AC-4B9E-0C4F-69CB266763E5}"/>
              </a:ext>
            </a:extLst>
          </p:cNvPr>
          <p:cNvSpPr txBox="1"/>
          <p:nvPr/>
        </p:nvSpPr>
        <p:spPr>
          <a:xfrm>
            <a:off x="7168839" y="6457890"/>
            <a:ext cx="3118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from: M Fukui, V Bapat</a:t>
            </a:r>
          </a:p>
        </p:txBody>
      </p:sp>
      <p:pic>
        <p:nvPicPr>
          <p:cNvPr id="15" name="Picture 1" descr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637473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200E7-B555-4EA2-8F3D-AB3D9F93E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31"/>
          <a:stretch/>
        </p:blipFill>
        <p:spPr>
          <a:xfrm>
            <a:off x="238547" y="1364890"/>
            <a:ext cx="5004970" cy="38061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108152-8E9E-403C-9F5C-879FF284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52" y="8748"/>
            <a:ext cx="8743950" cy="1143000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Cardiac CT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39B9C-B7E2-4072-97CD-9506E388D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33" r="1267"/>
          <a:stretch/>
        </p:blipFill>
        <p:spPr>
          <a:xfrm>
            <a:off x="5195856" y="1364890"/>
            <a:ext cx="4876453" cy="380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1E6E4-EE00-4800-A153-63A6B313DD81}"/>
              </a:ext>
            </a:extLst>
          </p:cNvPr>
          <p:cNvSpPr txBox="1"/>
          <p:nvPr/>
        </p:nvSpPr>
        <p:spPr>
          <a:xfrm>
            <a:off x="1399747" y="5358525"/>
            <a:ext cx="2843855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Narrow VTC to LCA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just below NSP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577363-FEE8-A623-A0BD-CD04CCD8F123}"/>
              </a:ext>
            </a:extLst>
          </p:cNvPr>
          <p:cNvCxnSpPr/>
          <p:nvPr/>
        </p:nvCxnSpPr>
        <p:spPr bwMode="auto">
          <a:xfrm>
            <a:off x="340426" y="2406732"/>
            <a:ext cx="4686795" cy="0"/>
          </a:xfrm>
          <a:prstGeom prst="line">
            <a:avLst/>
          </a:prstGeom>
          <a:noFill/>
          <a:ln w="15875" cap="flat" cmpd="sng" algn="ctr">
            <a:solidFill>
              <a:srgbClr val="3BCC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071AFA-0338-5226-CB57-5F96C0E33817}"/>
              </a:ext>
            </a:extLst>
          </p:cNvPr>
          <p:cNvCxnSpPr/>
          <p:nvPr/>
        </p:nvCxnSpPr>
        <p:spPr bwMode="auto">
          <a:xfrm>
            <a:off x="340426" y="2491838"/>
            <a:ext cx="4686795" cy="0"/>
          </a:xfrm>
          <a:prstGeom prst="line">
            <a:avLst/>
          </a:prstGeom>
          <a:noFill/>
          <a:ln w="158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87844C-A2EB-0100-E897-1EB805E32DC7}"/>
              </a:ext>
            </a:extLst>
          </p:cNvPr>
          <p:cNvCxnSpPr/>
          <p:nvPr/>
        </p:nvCxnSpPr>
        <p:spPr bwMode="auto">
          <a:xfrm>
            <a:off x="5302332" y="2406732"/>
            <a:ext cx="4686795" cy="0"/>
          </a:xfrm>
          <a:prstGeom prst="line">
            <a:avLst/>
          </a:prstGeom>
          <a:noFill/>
          <a:ln w="15875" cap="flat" cmpd="sng" algn="ctr">
            <a:solidFill>
              <a:srgbClr val="3BCC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E043F9-46B4-3422-3861-8CE184372ECC}"/>
              </a:ext>
            </a:extLst>
          </p:cNvPr>
          <p:cNvCxnSpPr/>
          <p:nvPr/>
        </p:nvCxnSpPr>
        <p:spPr bwMode="auto">
          <a:xfrm>
            <a:off x="5306290" y="2424547"/>
            <a:ext cx="4686795" cy="0"/>
          </a:xfrm>
          <a:prstGeom prst="line">
            <a:avLst/>
          </a:prstGeom>
          <a:noFill/>
          <a:ln w="158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70D115-AA64-432D-446A-FFEBAF324B77}"/>
              </a:ext>
            </a:extLst>
          </p:cNvPr>
          <p:cNvSpPr txBox="1"/>
          <p:nvPr/>
        </p:nvSpPr>
        <p:spPr>
          <a:xfrm>
            <a:off x="340426" y="2006930"/>
            <a:ext cx="9025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B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CA8B50-866D-A190-789E-460BAAD61BD6}"/>
              </a:ext>
            </a:extLst>
          </p:cNvPr>
          <p:cNvSpPr txBox="1"/>
          <p:nvPr/>
        </p:nvSpPr>
        <p:spPr>
          <a:xfrm>
            <a:off x="340426" y="2491837"/>
            <a:ext cx="9025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</a:t>
            </a:r>
          </a:p>
        </p:txBody>
      </p:sp>
      <p:pic>
        <p:nvPicPr>
          <p:cNvPr id="14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093730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F37551DD-A2E3-CA13-8191-FD1DA163C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r="14906" b="35585"/>
          <a:stretch/>
        </p:blipFill>
        <p:spPr>
          <a:xfrm>
            <a:off x="4354859" y="674631"/>
            <a:ext cx="5220065" cy="5508737"/>
          </a:xfrm>
          <a:prstGeom prst="rect">
            <a:avLst/>
          </a:prstGeom>
        </p:spPr>
      </p:pic>
      <p:sp>
        <p:nvSpPr>
          <p:cNvPr id="4" name="Left Arrow 6">
            <a:extLst>
              <a:ext uri="{FF2B5EF4-FFF2-40B4-BE49-F238E27FC236}">
                <a16:creationId xmlns:a16="http://schemas.microsoft.com/office/drawing/2014/main" id="{9AA3531A-DFB7-0C74-3D6E-4E4E0D29C783}"/>
              </a:ext>
            </a:extLst>
          </p:cNvPr>
          <p:cNvSpPr/>
          <p:nvPr/>
        </p:nvSpPr>
        <p:spPr>
          <a:xfrm>
            <a:off x="8407692" y="2734431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8CE28-FB73-4B14-713E-0783C7C3D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2" y="1841052"/>
            <a:ext cx="3802769" cy="3802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EA7EB-3695-069A-93AA-10E7AD487922}"/>
              </a:ext>
            </a:extLst>
          </p:cNvPr>
          <p:cNvSpPr txBox="1"/>
          <p:nvPr/>
        </p:nvSpPr>
        <p:spPr>
          <a:xfrm>
            <a:off x="395812" y="674631"/>
            <a:ext cx="367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 TAV App</a:t>
            </a:r>
          </a:p>
        </p:txBody>
      </p:sp>
      <p:sp>
        <p:nvSpPr>
          <p:cNvPr id="2" name="Left Arrow 6">
            <a:extLst>
              <a:ext uri="{FF2B5EF4-FFF2-40B4-BE49-F238E27FC236}">
                <a16:creationId xmlns:a16="http://schemas.microsoft.com/office/drawing/2014/main" id="{9176D8F0-66BC-97F6-D00F-481B4DFC03E9}"/>
              </a:ext>
            </a:extLst>
          </p:cNvPr>
          <p:cNvSpPr/>
          <p:nvPr/>
        </p:nvSpPr>
        <p:spPr>
          <a:xfrm>
            <a:off x="8563970" y="3219063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94D75-C4A8-CF52-2C78-D10EF8645207}"/>
              </a:ext>
            </a:extLst>
          </p:cNvPr>
          <p:cNvSpPr txBox="1"/>
          <p:nvPr/>
        </p:nvSpPr>
        <p:spPr>
          <a:xfrm>
            <a:off x="7592031" y="6457890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M Fukui, V Bapat</a:t>
            </a:r>
          </a:p>
        </p:txBody>
      </p:sp>
      <p:pic>
        <p:nvPicPr>
          <p:cNvPr id="8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581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2AB38A-0296-72EB-EBBE-9DDA4BD7E3CE}"/>
              </a:ext>
            </a:extLst>
          </p:cNvPr>
          <p:cNvCxnSpPr/>
          <p:nvPr/>
        </p:nvCxnSpPr>
        <p:spPr bwMode="auto">
          <a:xfrm>
            <a:off x="45720" y="1320254"/>
            <a:ext cx="10241280" cy="0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05B0C4B-8674-0456-80EA-86F2628EED3D}"/>
              </a:ext>
            </a:extLst>
          </p:cNvPr>
          <p:cNvSpPr txBox="1">
            <a:spLocks/>
          </p:cNvSpPr>
          <p:nvPr/>
        </p:nvSpPr>
        <p:spPr bwMode="auto">
          <a:xfrm>
            <a:off x="150285" y="165852"/>
            <a:ext cx="9550763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0960" tIns="60960" rIns="60960" bIns="6096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219170"/>
            <a:r>
              <a:rPr lang="en-US" sz="2800" kern="0" dirty="0">
                <a:solidFill>
                  <a:srgbClr val="FFFF00"/>
                </a:solidFill>
                <a:latin typeface="Arial"/>
              </a:rPr>
              <a:t>Step 3. Select Second TAV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4B04DA-830B-C02F-BF91-DF6DCC146A14}"/>
              </a:ext>
            </a:extLst>
          </p:cNvPr>
          <p:cNvSpPr txBox="1">
            <a:spLocks/>
          </p:cNvSpPr>
          <p:nvPr/>
        </p:nvSpPr>
        <p:spPr bwMode="auto">
          <a:xfrm>
            <a:off x="150285" y="680218"/>
            <a:ext cx="12041715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0960" tIns="60960" rIns="60960" bIns="6096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219170"/>
            <a:r>
              <a:rPr lang="en-US" sz="2800" kern="0" dirty="0">
                <a:solidFill>
                  <a:srgbClr val="FFFF00"/>
                </a:solidFill>
                <a:latin typeface="Arial"/>
              </a:rPr>
              <a:t>Step 4. Choose NSP and Assess relation between NSP/CRP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6562C8-5F6B-90AE-6AB0-B5E965222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" r="1238"/>
          <a:stretch/>
        </p:blipFill>
        <p:spPr>
          <a:xfrm>
            <a:off x="402557" y="2097757"/>
            <a:ext cx="4510477" cy="2832426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58DFF78-B53B-4447-0870-8784D20F2B87}"/>
              </a:ext>
            </a:extLst>
          </p:cNvPr>
          <p:cNvGrpSpPr/>
          <p:nvPr/>
        </p:nvGrpSpPr>
        <p:grpSpPr>
          <a:xfrm>
            <a:off x="5718675" y="2338073"/>
            <a:ext cx="3837311" cy="1855906"/>
            <a:chOff x="4699489" y="707505"/>
            <a:chExt cx="3837311" cy="185590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7331183-7021-AD7D-BAA0-AFA670B79C99}"/>
                </a:ext>
              </a:extLst>
            </p:cNvPr>
            <p:cNvGrpSpPr/>
            <p:nvPr/>
          </p:nvGrpSpPr>
          <p:grpSpPr>
            <a:xfrm>
              <a:off x="4699489" y="707505"/>
              <a:ext cx="3837311" cy="1855906"/>
              <a:chOff x="4699489" y="707505"/>
              <a:chExt cx="3837311" cy="1855906"/>
            </a:xfrm>
          </p:grpSpPr>
          <p:sp>
            <p:nvSpPr>
              <p:cNvPr id="51" name="Rectangle 242">
                <a:extLst>
                  <a:ext uri="{FF2B5EF4-FFF2-40B4-BE49-F238E27FC236}">
                    <a16:creationId xmlns:a16="http://schemas.microsoft.com/office/drawing/2014/main" id="{CF8E4C41-AFD6-B1CE-8209-C3B2A9BFC835}"/>
                  </a:ext>
                </a:extLst>
              </p:cNvPr>
              <p:cNvSpPr/>
              <p:nvPr/>
            </p:nvSpPr>
            <p:spPr bwMode="auto">
              <a:xfrm>
                <a:off x="4699489" y="707505"/>
                <a:ext cx="3837311" cy="1855906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ヒラギノ角ゴ Pro W3" pitchFamily="-111" charset="-128"/>
                  <a:cs typeface="Arial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0EC3549-6FF9-F962-BBCE-CFC7C0FACFE6}"/>
                  </a:ext>
                </a:extLst>
              </p:cNvPr>
              <p:cNvSpPr txBox="1"/>
              <p:nvPr/>
            </p:nvSpPr>
            <p:spPr>
              <a:xfrm>
                <a:off x="4817443" y="1726350"/>
                <a:ext cx="7280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rPr>
                  <a:t>CRP</a:t>
                </a:r>
              </a:p>
            </p:txBody>
          </p:sp>
          <p:sp>
            <p:nvSpPr>
              <p:cNvPr id="53" name="TextBox 8">
                <a:extLst>
                  <a:ext uri="{FF2B5EF4-FFF2-40B4-BE49-F238E27FC236}">
                    <a16:creationId xmlns:a16="http://schemas.microsoft.com/office/drawing/2014/main" id="{0A040999-4F7F-D561-F43A-BE474A2951A2}"/>
                  </a:ext>
                </a:extLst>
              </p:cNvPr>
              <p:cNvSpPr txBox="1"/>
              <p:nvPr/>
            </p:nvSpPr>
            <p:spPr>
              <a:xfrm>
                <a:off x="6912610" y="1363338"/>
                <a:ext cx="15795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rPr>
                  <a:t>Near the top of commissure tab </a:t>
                </a:r>
              </a:p>
            </p:txBody>
          </p:sp>
          <p:pic>
            <p:nvPicPr>
              <p:cNvPr id="54" name="Picture 117">
                <a:extLst>
                  <a:ext uri="{FF2B5EF4-FFF2-40B4-BE49-F238E27FC236}">
                    <a16:creationId xmlns:a16="http://schemas.microsoft.com/office/drawing/2014/main" id="{2C913841-8304-F284-8A77-5DE6AA1FCAD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/>
              <a:srcRect l="4237" t="6529" r="3484" b="8953"/>
              <a:stretch/>
            </p:blipFill>
            <p:spPr>
              <a:xfrm>
                <a:off x="5752883" y="1700995"/>
                <a:ext cx="967271" cy="734790"/>
              </a:xfrm>
              <a:prstGeom prst="rect">
                <a:avLst/>
              </a:prstGeom>
            </p:spPr>
          </p:pic>
          <p:cxnSp>
            <p:nvCxnSpPr>
              <p:cNvPr id="55" name="Straight Connector 28">
                <a:extLst>
                  <a:ext uri="{FF2B5EF4-FFF2-40B4-BE49-F238E27FC236}">
                    <a16:creationId xmlns:a16="http://schemas.microsoft.com/office/drawing/2014/main" id="{A404C76D-A00B-CD9F-1391-EC69BCBC1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7588" y="1857802"/>
                <a:ext cx="14630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4" name="グループ化 18">
              <a:extLst>
                <a:ext uri="{FF2B5EF4-FFF2-40B4-BE49-F238E27FC236}">
                  <a16:creationId xmlns:a16="http://schemas.microsoft.com/office/drawing/2014/main" id="{146740FE-3275-636E-D898-90E72430730E}"/>
                </a:ext>
              </a:extLst>
            </p:cNvPr>
            <p:cNvGrpSpPr/>
            <p:nvPr/>
          </p:nvGrpSpPr>
          <p:grpSpPr>
            <a:xfrm>
              <a:off x="5623084" y="1162895"/>
              <a:ext cx="1188037" cy="1160063"/>
              <a:chOff x="613909" y="2908999"/>
              <a:chExt cx="2190807" cy="2358737"/>
            </a:xfrm>
          </p:grpSpPr>
          <p:cxnSp>
            <p:nvCxnSpPr>
              <p:cNvPr id="45" name="מחבר ישר 8">
                <a:extLst>
                  <a:ext uri="{FF2B5EF4-FFF2-40B4-BE49-F238E27FC236}">
                    <a16:creationId xmlns:a16="http://schemas.microsoft.com/office/drawing/2014/main" id="{8AEF1AAB-1509-65B6-FEDA-0567C8022F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194" y="2947515"/>
                <a:ext cx="0" cy="484491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מחבר ישר 9">
                <a:extLst>
                  <a:ext uri="{FF2B5EF4-FFF2-40B4-BE49-F238E27FC236}">
                    <a16:creationId xmlns:a16="http://schemas.microsoft.com/office/drawing/2014/main" id="{83AE81B8-F051-4DBE-DE7A-45A9B1C7C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081" y="2908999"/>
                <a:ext cx="0" cy="46055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" name="קשת 18">
                <a:extLst>
                  <a:ext uri="{FF2B5EF4-FFF2-40B4-BE49-F238E27FC236}">
                    <a16:creationId xmlns:a16="http://schemas.microsoft.com/office/drawing/2014/main" id="{E71426F0-537A-0767-084F-A8133FCF788E}"/>
                  </a:ext>
                </a:extLst>
              </p:cNvPr>
              <p:cNvSpPr/>
              <p:nvPr/>
            </p:nvSpPr>
            <p:spPr>
              <a:xfrm>
                <a:off x="2454928" y="3359865"/>
                <a:ext cx="349788" cy="1907871"/>
              </a:xfrm>
              <a:prstGeom prst="arc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Arial" panose="020B0604020202020204" pitchFamily="34" charset="0"/>
                </a:endParaRPr>
              </a:p>
            </p:txBody>
          </p:sp>
          <p:sp>
            <p:nvSpPr>
              <p:cNvPr id="48" name="קשת 19">
                <a:extLst>
                  <a:ext uri="{FF2B5EF4-FFF2-40B4-BE49-F238E27FC236}">
                    <a16:creationId xmlns:a16="http://schemas.microsoft.com/office/drawing/2014/main" id="{19A1F960-EB7F-A300-5BD5-8A3EDEDDDBB2}"/>
                  </a:ext>
                </a:extLst>
              </p:cNvPr>
              <p:cNvSpPr/>
              <p:nvPr/>
            </p:nvSpPr>
            <p:spPr>
              <a:xfrm flipH="1">
                <a:off x="613909" y="3421809"/>
                <a:ext cx="324271" cy="1510164"/>
              </a:xfrm>
              <a:prstGeom prst="arc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he-IL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Arial" panose="020B0604020202020204" pitchFamily="34" charset="0"/>
                </a:endParaRPr>
              </a:p>
            </p:txBody>
          </p:sp>
          <p:sp>
            <p:nvSpPr>
              <p:cNvPr id="49" name="קשת 20">
                <a:extLst>
                  <a:ext uri="{FF2B5EF4-FFF2-40B4-BE49-F238E27FC236}">
                    <a16:creationId xmlns:a16="http://schemas.microsoft.com/office/drawing/2014/main" id="{FC6B2039-57B6-8FE6-C1CE-4201D85FC57A}"/>
                  </a:ext>
                </a:extLst>
              </p:cNvPr>
              <p:cNvSpPr/>
              <p:nvPr/>
            </p:nvSpPr>
            <p:spPr>
              <a:xfrm rot="10800000">
                <a:off x="613940" y="3286107"/>
                <a:ext cx="825515" cy="1736172"/>
              </a:xfrm>
              <a:prstGeom prst="arc">
                <a:avLst>
                  <a:gd name="adj1" fmla="val 16668156"/>
                  <a:gd name="adj2" fmla="val 0"/>
                </a:avLst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Arial" panose="020B0604020202020204" pitchFamily="34" charset="0"/>
                </a:endParaRPr>
              </a:p>
            </p:txBody>
          </p:sp>
          <p:sp>
            <p:nvSpPr>
              <p:cNvPr id="50" name="קשת 21">
                <a:extLst>
                  <a:ext uri="{FF2B5EF4-FFF2-40B4-BE49-F238E27FC236}">
                    <a16:creationId xmlns:a16="http://schemas.microsoft.com/office/drawing/2014/main" id="{B22A5FBC-1202-C04C-1240-145C0C898909}"/>
                  </a:ext>
                </a:extLst>
              </p:cNvPr>
              <p:cNvSpPr/>
              <p:nvPr/>
            </p:nvSpPr>
            <p:spPr>
              <a:xfrm rot="10800000" flipH="1">
                <a:off x="2116874" y="3615405"/>
                <a:ext cx="687840" cy="1358065"/>
              </a:xfrm>
              <a:prstGeom prst="arc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302CE-06A1-ACD2-C7BF-D738FAD19DAF}"/>
              </a:ext>
            </a:extLst>
          </p:cNvPr>
          <p:cNvGrpSpPr/>
          <p:nvPr/>
        </p:nvGrpSpPr>
        <p:grpSpPr>
          <a:xfrm>
            <a:off x="5847161" y="3131508"/>
            <a:ext cx="2002189" cy="1001541"/>
            <a:chOff x="4827975" y="1500940"/>
            <a:chExt cx="2002189" cy="1001541"/>
          </a:xfrm>
        </p:grpSpPr>
        <p:sp>
          <p:nvSpPr>
            <p:cNvPr id="57" name="TextBox 8">
              <a:extLst>
                <a:ext uri="{FF2B5EF4-FFF2-40B4-BE49-F238E27FC236}">
                  <a16:creationId xmlns:a16="http://schemas.microsoft.com/office/drawing/2014/main" id="{D0E834FF-5522-8A97-8600-64978056356A}"/>
                </a:ext>
              </a:extLst>
            </p:cNvPr>
            <p:cNvSpPr txBox="1"/>
            <p:nvPr/>
          </p:nvSpPr>
          <p:spPr>
            <a:xfrm rot="10800000" flipV="1">
              <a:off x="4827975" y="1500940"/>
              <a:ext cx="822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000" b="1" dirty="0">
                  <a:solidFill>
                    <a:srgbClr val="5B9BD5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NSP</a:t>
              </a:r>
            </a:p>
          </p:txBody>
        </p:sp>
        <p:pic>
          <p:nvPicPr>
            <p:cNvPr id="58" name="Picture 17" descr="A picture containing gate, grate&#10;&#10;Description automatically generated">
              <a:extLst>
                <a:ext uri="{FF2B5EF4-FFF2-40B4-BE49-F238E27FC236}">
                  <a16:creationId xmlns:a16="http://schemas.microsoft.com/office/drawing/2014/main" id="{18391F89-B5C9-2510-3C1A-30018D0A9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206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768306" y="1707377"/>
              <a:ext cx="909458" cy="795104"/>
            </a:xfrm>
            <a:prstGeom prst="rect">
              <a:avLst/>
            </a:prstGeom>
          </p:spPr>
        </p:pic>
        <p:cxnSp>
          <p:nvCxnSpPr>
            <p:cNvPr id="59" name="Straight Connector 28">
              <a:extLst>
                <a:ext uri="{FF2B5EF4-FFF2-40B4-BE49-F238E27FC236}">
                  <a16:creationId xmlns:a16="http://schemas.microsoft.com/office/drawing/2014/main" id="{BEEE29EF-A309-0C17-BE4F-8944207ADB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1444" y="1825142"/>
              <a:ext cx="1188720" cy="0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5E63EE-84FB-8600-EBF7-B80A9BFC3776}"/>
              </a:ext>
            </a:extLst>
          </p:cNvPr>
          <p:cNvGrpSpPr/>
          <p:nvPr/>
        </p:nvGrpSpPr>
        <p:grpSpPr>
          <a:xfrm>
            <a:off x="5512374" y="2328634"/>
            <a:ext cx="4188674" cy="2940366"/>
            <a:chOff x="4493188" y="698066"/>
            <a:chExt cx="4188674" cy="2940366"/>
          </a:xfrm>
        </p:grpSpPr>
        <p:sp>
          <p:nvSpPr>
            <p:cNvPr id="61" name="TextBox 19">
              <a:extLst>
                <a:ext uri="{FF2B5EF4-FFF2-40B4-BE49-F238E27FC236}">
                  <a16:creationId xmlns:a16="http://schemas.microsoft.com/office/drawing/2014/main" id="{49746246-CBEF-EB2C-C548-A7699E54DB73}"/>
                </a:ext>
              </a:extLst>
            </p:cNvPr>
            <p:cNvSpPr txBox="1"/>
            <p:nvPr/>
          </p:nvSpPr>
          <p:spPr>
            <a:xfrm>
              <a:off x="4707576" y="698066"/>
              <a:ext cx="3828225" cy="338554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NSP at CRP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Rectangle 242">
              <a:extLst>
                <a:ext uri="{FF2B5EF4-FFF2-40B4-BE49-F238E27FC236}">
                  <a16:creationId xmlns:a16="http://schemas.microsoft.com/office/drawing/2014/main" id="{22E61A27-7D11-420E-F657-D13690E879D8}"/>
                </a:ext>
              </a:extLst>
            </p:cNvPr>
            <p:cNvSpPr/>
            <p:nvPr/>
          </p:nvSpPr>
          <p:spPr bwMode="auto">
            <a:xfrm>
              <a:off x="4699489" y="698066"/>
              <a:ext cx="3837310" cy="1876103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ヒラギノ角ゴ Pro W3" pitchFamily="-111" charset="-128"/>
                <a:cs typeface="Arial" charset="0"/>
              </a:endParaRP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B76B9065-C998-E217-624A-F691CB9F38BB}"/>
                </a:ext>
              </a:extLst>
            </p:cNvPr>
            <p:cNvSpPr txBox="1"/>
            <p:nvPr/>
          </p:nvSpPr>
          <p:spPr>
            <a:xfrm>
              <a:off x="4493188" y="2684325"/>
              <a:ext cx="4188674" cy="954107"/>
            </a:xfrm>
            <a:prstGeom prst="rect">
              <a:avLst/>
            </a:prstGeom>
            <a:solidFill>
              <a:srgbClr val="00B050"/>
            </a:solidFill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risk of acute coronary</a:t>
              </a:r>
              <a:r>
                <a:rPr lang="en-US" sz="2800" b="1" kern="0" dirty="0">
                  <a:solidFill>
                    <a:srgbClr val="1D38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obstruction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D3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2B4866D-C1AE-C06A-3448-1AE8399B01FC}"/>
              </a:ext>
            </a:extLst>
          </p:cNvPr>
          <p:cNvSpPr txBox="1"/>
          <p:nvPr/>
        </p:nvSpPr>
        <p:spPr>
          <a:xfrm>
            <a:off x="5521871" y="1495215"/>
            <a:ext cx="393082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This case:</a:t>
            </a:r>
          </a:p>
          <a:p>
            <a:r>
              <a:rPr lang="en-US" b="1" dirty="0">
                <a:solidFill>
                  <a:schemeClr val="bg1"/>
                </a:solidFill>
              </a:rPr>
              <a:t>NSP and CRP nearly same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AB310-7C92-B9E6-05F9-4576B5CC784E}"/>
              </a:ext>
            </a:extLst>
          </p:cNvPr>
          <p:cNvSpPr txBox="1"/>
          <p:nvPr/>
        </p:nvSpPr>
        <p:spPr>
          <a:xfrm>
            <a:off x="7168839" y="6457890"/>
            <a:ext cx="3118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from: M Fukui, V Bapat</a:t>
            </a:r>
          </a:p>
        </p:txBody>
      </p:sp>
      <p:pic>
        <p:nvPicPr>
          <p:cNvPr id="30" name="Picture 1" descr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2018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F37551DD-A2E3-CA13-8191-FD1DA163C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r="14906" b="35585"/>
          <a:stretch/>
        </p:blipFill>
        <p:spPr>
          <a:xfrm>
            <a:off x="4354859" y="674631"/>
            <a:ext cx="5220065" cy="5508737"/>
          </a:xfrm>
          <a:prstGeom prst="rect">
            <a:avLst/>
          </a:prstGeom>
        </p:spPr>
      </p:pic>
      <p:sp>
        <p:nvSpPr>
          <p:cNvPr id="4" name="Left Arrow 6">
            <a:extLst>
              <a:ext uri="{FF2B5EF4-FFF2-40B4-BE49-F238E27FC236}">
                <a16:creationId xmlns:a16="http://schemas.microsoft.com/office/drawing/2014/main" id="{9AA3531A-DFB7-0C74-3D6E-4E4E0D29C783}"/>
              </a:ext>
            </a:extLst>
          </p:cNvPr>
          <p:cNvSpPr/>
          <p:nvPr/>
        </p:nvSpPr>
        <p:spPr>
          <a:xfrm>
            <a:off x="8323609" y="4058734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8CE28-FB73-4B14-713E-0783C7C3D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2" y="1841052"/>
            <a:ext cx="3802769" cy="3802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EA7EB-3695-069A-93AA-10E7AD487922}"/>
              </a:ext>
            </a:extLst>
          </p:cNvPr>
          <p:cNvSpPr txBox="1"/>
          <p:nvPr/>
        </p:nvSpPr>
        <p:spPr>
          <a:xfrm>
            <a:off x="395812" y="674631"/>
            <a:ext cx="367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 TAV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8C3D68-4406-F619-2054-ED841A99FE9F}"/>
              </a:ext>
            </a:extLst>
          </p:cNvPr>
          <p:cNvSpPr txBox="1"/>
          <p:nvPr/>
        </p:nvSpPr>
        <p:spPr>
          <a:xfrm>
            <a:off x="7592031" y="6457890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M Fukui, V Bapat</a:t>
            </a:r>
          </a:p>
        </p:txBody>
      </p:sp>
      <p:pic>
        <p:nvPicPr>
          <p:cNvPr id="7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0567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E2FB26-D6E6-8004-817F-364AE59B2D95}"/>
              </a:ext>
            </a:extLst>
          </p:cNvPr>
          <p:cNvSpPr txBox="1"/>
          <p:nvPr/>
        </p:nvSpPr>
        <p:spPr>
          <a:xfrm>
            <a:off x="5327496" y="1734942"/>
            <a:ext cx="5198286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→ Average area: 335 mm</a:t>
            </a: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2</a:t>
            </a:r>
          </a:p>
          <a:p>
            <a:pPr defTabSz="1219170">
              <a:defRPr/>
            </a:pP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      </a:t>
            </a:r>
          </a:p>
          <a:p>
            <a:pPr defTabSz="1219170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     Average perimeter: 65 mm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ヒラギノ角ゴ Pro W3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8F203-2D08-94ED-E0B9-2FC07F00C0A7}"/>
              </a:ext>
            </a:extLst>
          </p:cNvPr>
          <p:cNvSpPr txBox="1"/>
          <p:nvPr/>
        </p:nvSpPr>
        <p:spPr>
          <a:xfrm>
            <a:off x="6428509" y="4433909"/>
            <a:ext cx="37372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sz="2400" b="1" dirty="0">
                <a:solidFill>
                  <a:schemeClr val="bg1"/>
                </a:solidFill>
                <a:latin typeface="Arial"/>
                <a:ea typeface="ヒラギノ角ゴ Pro W3"/>
                <a:cs typeface="Arial" charset="0"/>
              </a:rPr>
              <a:t>→ Second TAV</a:t>
            </a:r>
          </a:p>
          <a:p>
            <a:pPr defTabSz="1219170"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S3 #20 +1cc vs   </a:t>
            </a:r>
          </a:p>
          <a:p>
            <a:pPr defTabSz="1219170">
              <a:defRPr/>
            </a:pP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 S3 #23 -1cc?</a:t>
            </a:r>
          </a:p>
          <a:p>
            <a:pPr defTabSz="1219170">
              <a:defRPr/>
            </a:pP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Evolut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 #26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ヒラギノ角ゴ Pro W3"/>
              <a:cs typeface="Arial" charset="0"/>
            </a:endParaRPr>
          </a:p>
        </p:txBody>
      </p:sp>
      <p:graphicFrame>
        <p:nvGraphicFramePr>
          <p:cNvPr id="8" name="表 3">
            <a:extLst>
              <a:ext uri="{FF2B5EF4-FFF2-40B4-BE49-F238E27FC236}">
                <a16:creationId xmlns:a16="http://schemas.microsoft.com/office/drawing/2014/main" id="{C485BFAC-6B0E-39C4-0DD6-92181E762A9F}"/>
              </a:ext>
            </a:extLst>
          </p:cNvPr>
          <p:cNvGraphicFramePr>
            <a:graphicFrameLocks noGrp="1"/>
          </p:cNvGraphicFramePr>
          <p:nvPr/>
        </p:nvGraphicFramePr>
        <p:xfrm>
          <a:off x="806358" y="4085940"/>
          <a:ext cx="5554901" cy="22869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48190">
                  <a:extLst>
                    <a:ext uri="{9D8B030D-6E8A-4147-A177-3AD203B41FA5}">
                      <a16:colId xmlns:a16="http://schemas.microsoft.com/office/drawing/2014/main" val="3165912172"/>
                    </a:ext>
                  </a:extLst>
                </a:gridCol>
                <a:gridCol w="1568007">
                  <a:extLst>
                    <a:ext uri="{9D8B030D-6E8A-4147-A177-3AD203B41FA5}">
                      <a16:colId xmlns:a16="http://schemas.microsoft.com/office/drawing/2014/main" val="946480040"/>
                    </a:ext>
                  </a:extLst>
                </a:gridCol>
                <a:gridCol w="2338704">
                  <a:extLst>
                    <a:ext uri="{9D8B030D-6E8A-4147-A177-3AD203B41FA5}">
                      <a16:colId xmlns:a16="http://schemas.microsoft.com/office/drawing/2014/main" val="2711881289"/>
                    </a:ext>
                  </a:extLst>
                </a:gridCol>
              </a:tblGrid>
              <a:tr h="640460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Valve size</a:t>
                      </a:r>
                      <a:endParaRPr kumimoji="1" lang="en-US" altLang="ja-JP" sz="2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Area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(mm</a:t>
                      </a:r>
                      <a:r>
                        <a:rPr kumimoji="1" lang="en-US" altLang="ja-JP" sz="20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Area derived </a:t>
                      </a:r>
                    </a:p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diameter (mm)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634640"/>
                  </a:ext>
                </a:extLst>
              </a:tr>
              <a:tr h="397201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20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273-345</a:t>
                      </a:r>
                      <a:endParaRPr kumimoji="1" lang="ja-JP" altLang="en-US" sz="2000" baseline="300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18.6-21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110245"/>
                  </a:ext>
                </a:extLst>
              </a:tr>
              <a:tr h="361999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23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4020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338-430</a:t>
                      </a:r>
                      <a:endParaRPr kumimoji="1" lang="ja-JP" altLang="en-US" sz="2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20.7-23.4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83562"/>
                  </a:ext>
                </a:extLst>
              </a:tr>
              <a:tr h="361999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26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4020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430-546</a:t>
                      </a:r>
                      <a:endParaRPr kumimoji="1" lang="ja-JP" altLang="en-US" sz="2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23.4-26.4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999622"/>
                  </a:ext>
                </a:extLst>
              </a:tr>
              <a:tr h="361999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b="1" dirty="0">
                          <a:solidFill>
                            <a:schemeClr val="bg1"/>
                          </a:solidFill>
                        </a:rPr>
                        <a:t>29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4020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540-683</a:t>
                      </a:r>
                      <a:endParaRPr kumimoji="1" lang="ja-JP" altLang="en-US" sz="2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</a:rPr>
                        <a:t>26.2-29.5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16435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FB11FE6-DC86-A75A-7D9D-6965ABDF299D}"/>
              </a:ext>
            </a:extLst>
          </p:cNvPr>
          <p:cNvSpPr txBox="1"/>
          <p:nvPr/>
        </p:nvSpPr>
        <p:spPr>
          <a:xfrm>
            <a:off x="203769" y="3511047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IFU for S3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DEDD11-3EE6-64FC-7913-FA7406CBEF01}"/>
              </a:ext>
            </a:extLst>
          </p:cNvPr>
          <p:cNvSpPr txBox="1">
            <a:spLocks/>
          </p:cNvSpPr>
          <p:nvPr/>
        </p:nvSpPr>
        <p:spPr>
          <a:xfrm>
            <a:off x="340402" y="-45390"/>
            <a:ext cx="12041715" cy="755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342883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5. Second TAV Sizing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B2195F-BFF4-451C-C659-30C57211105C}"/>
              </a:ext>
            </a:extLst>
          </p:cNvPr>
          <p:cNvCxnSpPr/>
          <p:nvPr/>
        </p:nvCxnSpPr>
        <p:spPr bwMode="auto">
          <a:xfrm>
            <a:off x="21020" y="796151"/>
            <a:ext cx="10241280" cy="0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1498A43-7D2C-14D1-BBDD-00EA2D831A25}"/>
              </a:ext>
            </a:extLst>
          </p:cNvPr>
          <p:cNvGraphicFramePr>
            <a:graphicFrameLocks noGrp="1"/>
          </p:cNvGraphicFramePr>
          <p:nvPr/>
        </p:nvGraphicFramePr>
        <p:xfrm>
          <a:off x="1546596" y="958655"/>
          <a:ext cx="3595064" cy="220931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57714">
                  <a:extLst>
                    <a:ext uri="{9D8B030D-6E8A-4147-A177-3AD203B41FA5}">
                      <a16:colId xmlns:a16="http://schemas.microsoft.com/office/drawing/2014/main" val="520873617"/>
                    </a:ext>
                  </a:extLst>
                </a:gridCol>
                <a:gridCol w="1262294">
                  <a:extLst>
                    <a:ext uri="{9D8B030D-6E8A-4147-A177-3AD203B41FA5}">
                      <a16:colId xmlns:a16="http://schemas.microsoft.com/office/drawing/2014/main" val="3780628069"/>
                    </a:ext>
                  </a:extLst>
                </a:gridCol>
                <a:gridCol w="1275056">
                  <a:extLst>
                    <a:ext uri="{9D8B030D-6E8A-4147-A177-3AD203B41FA5}">
                      <a16:colId xmlns:a16="http://schemas.microsoft.com/office/drawing/2014/main" val="3556270778"/>
                    </a:ext>
                  </a:extLst>
                </a:gridCol>
              </a:tblGrid>
              <a:tr h="652958"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(mm2)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Perimeter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679043"/>
                  </a:ext>
                </a:extLst>
              </a:tr>
              <a:tr h="52825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201550"/>
                  </a:ext>
                </a:extLst>
              </a:tr>
              <a:tr h="51405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777827"/>
                  </a:ext>
                </a:extLst>
              </a:tr>
              <a:tr h="51405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89567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87CE7B2-8E76-A0A8-85C7-38B44990FFFA}"/>
              </a:ext>
            </a:extLst>
          </p:cNvPr>
          <p:cNvSpPr txBox="1"/>
          <p:nvPr/>
        </p:nvSpPr>
        <p:spPr>
          <a:xfrm>
            <a:off x="7168839" y="6457890"/>
            <a:ext cx="3118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from: M Fukui, V Bapat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44AD4F-4478-03C5-261B-36F659B71002}"/>
              </a:ext>
            </a:extLst>
          </p:cNvPr>
          <p:cNvSpPr txBox="1"/>
          <p:nvPr/>
        </p:nvSpPr>
        <p:spPr>
          <a:xfrm>
            <a:off x="6155377" y="3070277"/>
            <a:ext cx="3900145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BSA = 1.51 m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 #20: 0.81 cm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(mod PPM)</a:t>
            </a:r>
            <a:endParaRPr lang="en-US" sz="2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 #23: 0.96 cm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 PPM)</a:t>
            </a:r>
          </a:p>
        </p:txBody>
      </p:sp>
    </p:spTree>
    <p:extLst>
      <p:ext uri="{BB962C8B-B14F-4D97-AF65-F5344CB8AC3E}">
        <p14:creationId xmlns:p14="http://schemas.microsoft.com/office/powerpoint/2010/main" val="967801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F37551DD-A2E3-CA13-8191-FD1DA163C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r="14906" b="35585"/>
          <a:stretch/>
        </p:blipFill>
        <p:spPr>
          <a:xfrm>
            <a:off x="4354859" y="674631"/>
            <a:ext cx="5220065" cy="5508737"/>
          </a:xfrm>
          <a:prstGeom prst="rect">
            <a:avLst/>
          </a:prstGeom>
        </p:spPr>
      </p:pic>
      <p:sp>
        <p:nvSpPr>
          <p:cNvPr id="4" name="Left Arrow 6">
            <a:extLst>
              <a:ext uri="{FF2B5EF4-FFF2-40B4-BE49-F238E27FC236}">
                <a16:creationId xmlns:a16="http://schemas.microsoft.com/office/drawing/2014/main" id="{9AA3531A-DFB7-0C74-3D6E-4E4E0D29C783}"/>
              </a:ext>
            </a:extLst>
          </p:cNvPr>
          <p:cNvSpPr/>
          <p:nvPr/>
        </p:nvSpPr>
        <p:spPr>
          <a:xfrm>
            <a:off x="8197485" y="4542210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8CE28-FB73-4B14-713E-0783C7C3D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2" y="1841052"/>
            <a:ext cx="3802769" cy="3802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EA7EB-3695-069A-93AA-10E7AD487922}"/>
              </a:ext>
            </a:extLst>
          </p:cNvPr>
          <p:cNvSpPr txBox="1"/>
          <p:nvPr/>
        </p:nvSpPr>
        <p:spPr>
          <a:xfrm>
            <a:off x="395812" y="674631"/>
            <a:ext cx="367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 TAV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E8334C-8AB7-BCD7-6E52-E2A939C195FE}"/>
              </a:ext>
            </a:extLst>
          </p:cNvPr>
          <p:cNvSpPr txBox="1"/>
          <p:nvPr/>
        </p:nvSpPr>
        <p:spPr>
          <a:xfrm>
            <a:off x="7592031" y="6457890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M Fukui, V Bapat</a:t>
            </a:r>
          </a:p>
        </p:txBody>
      </p:sp>
      <p:pic>
        <p:nvPicPr>
          <p:cNvPr id="7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293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8B399-3E28-A47C-9FF8-BCFD4D63BF5F}"/>
              </a:ext>
            </a:extLst>
          </p:cNvPr>
          <p:cNvSpPr txBox="1">
            <a:spLocks/>
          </p:cNvSpPr>
          <p:nvPr/>
        </p:nvSpPr>
        <p:spPr>
          <a:xfrm>
            <a:off x="340402" y="-45390"/>
            <a:ext cx="12041715" cy="755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342883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6. Coronary risk assessment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D27530-C43E-822F-45C1-F8A90BAD5C14}"/>
              </a:ext>
            </a:extLst>
          </p:cNvPr>
          <p:cNvCxnSpPr/>
          <p:nvPr/>
        </p:nvCxnSpPr>
        <p:spPr bwMode="auto">
          <a:xfrm>
            <a:off x="21020" y="796151"/>
            <a:ext cx="10241280" cy="0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52C5028-13A7-D8DA-ED65-8D4D4471DA99}"/>
              </a:ext>
            </a:extLst>
          </p:cNvPr>
          <p:cNvGrpSpPr/>
          <p:nvPr/>
        </p:nvGrpSpPr>
        <p:grpSpPr>
          <a:xfrm>
            <a:off x="367739" y="1573094"/>
            <a:ext cx="3837311" cy="1855906"/>
            <a:chOff x="4699489" y="707505"/>
            <a:chExt cx="3837311" cy="18559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02310D-69E4-735C-520D-D2D44E0F1CDD}"/>
                </a:ext>
              </a:extLst>
            </p:cNvPr>
            <p:cNvGrpSpPr/>
            <p:nvPr/>
          </p:nvGrpSpPr>
          <p:grpSpPr>
            <a:xfrm>
              <a:off x="4699489" y="707505"/>
              <a:ext cx="3837311" cy="1855906"/>
              <a:chOff x="4699489" y="707505"/>
              <a:chExt cx="3837311" cy="1855906"/>
            </a:xfrm>
          </p:grpSpPr>
          <p:sp>
            <p:nvSpPr>
              <p:cNvPr id="13" name="Rectangle 242">
                <a:extLst>
                  <a:ext uri="{FF2B5EF4-FFF2-40B4-BE49-F238E27FC236}">
                    <a16:creationId xmlns:a16="http://schemas.microsoft.com/office/drawing/2014/main" id="{84566B9A-9ABB-E226-9744-866081E99276}"/>
                  </a:ext>
                </a:extLst>
              </p:cNvPr>
              <p:cNvSpPr/>
              <p:nvPr/>
            </p:nvSpPr>
            <p:spPr bwMode="auto">
              <a:xfrm>
                <a:off x="4699489" y="707505"/>
                <a:ext cx="3837311" cy="1855906"/>
              </a:xfrm>
              <a:prstGeom prst="rect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ヒラギノ角ゴ Pro W3" pitchFamily="-111" charset="-128"/>
                  <a:cs typeface="Arial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1B885F-68FF-4EEC-12AE-E019512F0B0F}"/>
                  </a:ext>
                </a:extLst>
              </p:cNvPr>
              <p:cNvSpPr txBox="1"/>
              <p:nvPr/>
            </p:nvSpPr>
            <p:spPr>
              <a:xfrm>
                <a:off x="4773421" y="1814184"/>
                <a:ext cx="7280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rPr>
                  <a:t>CRP</a:t>
                </a:r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F7C1997E-05B4-C521-C2A2-EE04E6954994}"/>
                  </a:ext>
                </a:extLst>
              </p:cNvPr>
              <p:cNvSpPr txBox="1"/>
              <p:nvPr/>
            </p:nvSpPr>
            <p:spPr>
              <a:xfrm>
                <a:off x="6903216" y="1752629"/>
                <a:ext cx="15795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/>
                    <a:cs typeface="Arial" panose="020B0604020202020204" pitchFamily="34" charset="0"/>
                  </a:rPr>
                  <a:t>Just above top of commissure tab </a:t>
                </a:r>
              </a:p>
            </p:txBody>
          </p:sp>
          <p:pic>
            <p:nvPicPr>
              <p:cNvPr id="16" name="Picture 117">
                <a:extLst>
                  <a:ext uri="{FF2B5EF4-FFF2-40B4-BE49-F238E27FC236}">
                    <a16:creationId xmlns:a16="http://schemas.microsoft.com/office/drawing/2014/main" id="{CC7A5527-F99F-BE8A-33D7-E09BF16A864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"/>
              <a:srcRect l="4237" t="6529" r="3484" b="8953"/>
              <a:stretch/>
            </p:blipFill>
            <p:spPr>
              <a:xfrm>
                <a:off x="5752883" y="1700995"/>
                <a:ext cx="967271" cy="734790"/>
              </a:xfrm>
              <a:prstGeom prst="rect">
                <a:avLst/>
              </a:prstGeom>
            </p:spPr>
          </p:pic>
          <p:cxnSp>
            <p:nvCxnSpPr>
              <p:cNvPr id="17" name="Straight Connector 28">
                <a:extLst>
                  <a:ext uri="{FF2B5EF4-FFF2-40B4-BE49-F238E27FC236}">
                    <a16:creationId xmlns:a16="http://schemas.microsoft.com/office/drawing/2014/main" id="{88B8812C-DDB5-4205-CEB6-3A486857D5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5713" y="1845533"/>
                <a:ext cx="146304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" name="グループ化 18">
              <a:extLst>
                <a:ext uri="{FF2B5EF4-FFF2-40B4-BE49-F238E27FC236}">
                  <a16:creationId xmlns:a16="http://schemas.microsoft.com/office/drawing/2014/main" id="{FD6C73BB-8206-0956-0747-F300D43DEC5C}"/>
                </a:ext>
              </a:extLst>
            </p:cNvPr>
            <p:cNvGrpSpPr/>
            <p:nvPr/>
          </p:nvGrpSpPr>
          <p:grpSpPr>
            <a:xfrm>
              <a:off x="5623084" y="1162895"/>
              <a:ext cx="1188037" cy="1160063"/>
              <a:chOff x="613909" y="2908999"/>
              <a:chExt cx="2190807" cy="2358737"/>
            </a:xfrm>
          </p:grpSpPr>
          <p:cxnSp>
            <p:nvCxnSpPr>
              <p:cNvPr id="7" name="מחבר ישר 8">
                <a:extLst>
                  <a:ext uri="{FF2B5EF4-FFF2-40B4-BE49-F238E27FC236}">
                    <a16:creationId xmlns:a16="http://schemas.microsoft.com/office/drawing/2014/main" id="{8761464D-92F5-E1C9-AE94-8684D723C7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194" y="2947515"/>
                <a:ext cx="0" cy="484491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" name="מחבר ישר 9">
                <a:extLst>
                  <a:ext uri="{FF2B5EF4-FFF2-40B4-BE49-F238E27FC236}">
                    <a16:creationId xmlns:a16="http://schemas.microsoft.com/office/drawing/2014/main" id="{CAB93888-E125-DAB2-B3EA-BE3E2F1B9C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2081" y="2908999"/>
                <a:ext cx="0" cy="46055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" name="קשת 18">
                <a:extLst>
                  <a:ext uri="{FF2B5EF4-FFF2-40B4-BE49-F238E27FC236}">
                    <a16:creationId xmlns:a16="http://schemas.microsoft.com/office/drawing/2014/main" id="{AA6F1FB2-2843-6309-1C30-C14749FC1FB7}"/>
                  </a:ext>
                </a:extLst>
              </p:cNvPr>
              <p:cNvSpPr/>
              <p:nvPr/>
            </p:nvSpPr>
            <p:spPr>
              <a:xfrm>
                <a:off x="2454928" y="3359865"/>
                <a:ext cx="349788" cy="1907871"/>
              </a:xfrm>
              <a:prstGeom prst="arc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Arial" panose="020B0604020202020204" pitchFamily="34" charset="0"/>
                </a:endParaRPr>
              </a:p>
            </p:txBody>
          </p:sp>
          <p:sp>
            <p:nvSpPr>
              <p:cNvPr id="10" name="קשת 19">
                <a:extLst>
                  <a:ext uri="{FF2B5EF4-FFF2-40B4-BE49-F238E27FC236}">
                    <a16:creationId xmlns:a16="http://schemas.microsoft.com/office/drawing/2014/main" id="{2B79ED4E-F226-09F0-81AA-3F9065A8ECE0}"/>
                  </a:ext>
                </a:extLst>
              </p:cNvPr>
              <p:cNvSpPr/>
              <p:nvPr/>
            </p:nvSpPr>
            <p:spPr>
              <a:xfrm flipH="1">
                <a:off x="613909" y="3421809"/>
                <a:ext cx="324271" cy="1510164"/>
              </a:xfrm>
              <a:prstGeom prst="arc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he-IL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Arial" panose="020B0604020202020204" pitchFamily="34" charset="0"/>
                </a:endParaRPr>
              </a:p>
            </p:txBody>
          </p:sp>
          <p:sp>
            <p:nvSpPr>
              <p:cNvPr id="11" name="קשת 20">
                <a:extLst>
                  <a:ext uri="{FF2B5EF4-FFF2-40B4-BE49-F238E27FC236}">
                    <a16:creationId xmlns:a16="http://schemas.microsoft.com/office/drawing/2014/main" id="{A650145F-274F-759B-1C8D-66D72AE994F0}"/>
                  </a:ext>
                </a:extLst>
              </p:cNvPr>
              <p:cNvSpPr/>
              <p:nvPr/>
            </p:nvSpPr>
            <p:spPr>
              <a:xfrm rot="10800000">
                <a:off x="613940" y="3286107"/>
                <a:ext cx="825515" cy="1736172"/>
              </a:xfrm>
              <a:prstGeom prst="arc">
                <a:avLst>
                  <a:gd name="adj1" fmla="val 16668156"/>
                  <a:gd name="adj2" fmla="val 0"/>
                </a:avLst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Arial" panose="020B0604020202020204" pitchFamily="34" charset="0"/>
                </a:endParaRPr>
              </a:p>
            </p:txBody>
          </p:sp>
          <p:sp>
            <p:nvSpPr>
              <p:cNvPr id="12" name="קשת 21">
                <a:extLst>
                  <a:ext uri="{FF2B5EF4-FFF2-40B4-BE49-F238E27FC236}">
                    <a16:creationId xmlns:a16="http://schemas.microsoft.com/office/drawing/2014/main" id="{865B17C1-0759-1F91-6EDA-51F60EE63A4C}"/>
                  </a:ext>
                </a:extLst>
              </p:cNvPr>
              <p:cNvSpPr/>
              <p:nvPr/>
            </p:nvSpPr>
            <p:spPr>
              <a:xfrm rot="10800000" flipH="1">
                <a:off x="2116874" y="3615405"/>
                <a:ext cx="687840" cy="1358065"/>
              </a:xfrm>
              <a:prstGeom prst="arc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2F45CA-435E-1FDA-F0FA-927A952775C6}"/>
              </a:ext>
            </a:extLst>
          </p:cNvPr>
          <p:cNvGrpSpPr/>
          <p:nvPr/>
        </p:nvGrpSpPr>
        <p:grpSpPr>
          <a:xfrm>
            <a:off x="452502" y="2363041"/>
            <a:ext cx="2045912" cy="1005029"/>
            <a:chOff x="4784252" y="1497452"/>
            <a:chExt cx="2045912" cy="1005029"/>
          </a:xfrm>
        </p:grpSpPr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3DDBFBA0-193B-D127-F651-66DD72D0BA8F}"/>
                </a:ext>
              </a:extLst>
            </p:cNvPr>
            <p:cNvSpPr txBox="1"/>
            <p:nvPr/>
          </p:nvSpPr>
          <p:spPr>
            <a:xfrm rot="10800000" flipV="1">
              <a:off x="4784252" y="1497452"/>
              <a:ext cx="822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000" b="1" dirty="0">
                  <a:solidFill>
                    <a:srgbClr val="5B9BD5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rPr>
                <a:t>NSP</a:t>
              </a:r>
            </a:p>
          </p:txBody>
        </p:sp>
        <p:pic>
          <p:nvPicPr>
            <p:cNvPr id="20" name="Picture 17" descr="A picture containing gate, grate&#10;&#10;Description automatically generated">
              <a:extLst>
                <a:ext uri="{FF2B5EF4-FFF2-40B4-BE49-F238E27FC236}">
                  <a16:creationId xmlns:a16="http://schemas.microsoft.com/office/drawing/2014/main" id="{5EDCA452-75AE-384C-1C0D-D76411C20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206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768306" y="1707377"/>
              <a:ext cx="909458" cy="795104"/>
            </a:xfrm>
            <a:prstGeom prst="rect">
              <a:avLst/>
            </a:prstGeom>
          </p:spPr>
        </p:pic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161074FF-A6C0-1E85-5697-561D00255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1444" y="1825142"/>
              <a:ext cx="1188720" cy="0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30B232-00AD-622C-F91E-D503D57F3067}"/>
              </a:ext>
            </a:extLst>
          </p:cNvPr>
          <p:cNvGrpSpPr/>
          <p:nvPr/>
        </p:nvGrpSpPr>
        <p:grpSpPr>
          <a:xfrm>
            <a:off x="192057" y="1563655"/>
            <a:ext cx="4188674" cy="4667148"/>
            <a:chOff x="4523807" y="698066"/>
            <a:chExt cx="4188674" cy="4667148"/>
          </a:xfrm>
        </p:grpSpPr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F1E0A9EC-49CC-F7C0-329F-6A72A7185DC2}"/>
                </a:ext>
              </a:extLst>
            </p:cNvPr>
            <p:cNvSpPr txBox="1"/>
            <p:nvPr/>
          </p:nvSpPr>
          <p:spPr>
            <a:xfrm>
              <a:off x="4707576" y="698066"/>
              <a:ext cx="3828225" cy="338554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NSP just above CRP for LCA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ectangle 242">
              <a:extLst>
                <a:ext uri="{FF2B5EF4-FFF2-40B4-BE49-F238E27FC236}">
                  <a16:creationId xmlns:a16="http://schemas.microsoft.com/office/drawing/2014/main" id="{178E6D4C-AE82-8734-051C-A0785122F1C0}"/>
                </a:ext>
              </a:extLst>
            </p:cNvPr>
            <p:cNvSpPr/>
            <p:nvPr/>
          </p:nvSpPr>
          <p:spPr bwMode="auto">
            <a:xfrm>
              <a:off x="4699489" y="698066"/>
              <a:ext cx="3837310" cy="1876103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ヒラギノ角ゴ Pro W3" pitchFamily="-111" charset="-128"/>
                <a:cs typeface="Arial" charset="0"/>
              </a:endParaRPr>
            </a:p>
          </p:txBody>
        </p: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0AA9B930-A478-4196-8B28-C3861DE16EB4}"/>
                </a:ext>
              </a:extLst>
            </p:cNvPr>
            <p:cNvSpPr txBox="1"/>
            <p:nvPr/>
          </p:nvSpPr>
          <p:spPr>
            <a:xfrm>
              <a:off x="4523807" y="2687558"/>
              <a:ext cx="4188674" cy="2677656"/>
            </a:xfrm>
            <a:prstGeom prst="rect">
              <a:avLst/>
            </a:prstGeom>
            <a:solidFill>
              <a:srgbClr val="00B050"/>
            </a:solidFill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D38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risk of acute coronary obstruction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D3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rgbClr val="1D38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Delayed coronary obstruction?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rgbClr val="1D384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Difficult coronary access post Redo TAV?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D38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F87E668-0C56-C35D-09D3-460A1715C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27" t="8326" r="13497" b="16680"/>
          <a:stretch/>
        </p:blipFill>
        <p:spPr>
          <a:xfrm>
            <a:off x="5417866" y="4131097"/>
            <a:ext cx="1738740" cy="17531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E64A7D7-4EBA-1CF9-DBE0-BC7BA7888B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3" t="7435" r="18299" b="14969"/>
          <a:stretch/>
        </p:blipFill>
        <p:spPr>
          <a:xfrm>
            <a:off x="7805057" y="4131097"/>
            <a:ext cx="1492900" cy="174285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1939C0A-2CA5-693D-D33E-1274719899F9}"/>
              </a:ext>
            </a:extLst>
          </p:cNvPr>
          <p:cNvSpPr txBox="1"/>
          <p:nvPr/>
        </p:nvSpPr>
        <p:spPr>
          <a:xfrm>
            <a:off x="4807591" y="860156"/>
            <a:ext cx="53764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in case…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level of LCA VTC = Top of stent frame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9989433-F8D1-EEFC-641E-284A30598FD0}"/>
              </a:ext>
            </a:extLst>
          </p:cNvPr>
          <p:cNvGrpSpPr/>
          <p:nvPr/>
        </p:nvGrpSpPr>
        <p:grpSpPr>
          <a:xfrm>
            <a:off x="5141660" y="1618088"/>
            <a:ext cx="3764375" cy="1698180"/>
            <a:chOff x="4254605" y="1599504"/>
            <a:chExt cx="4309861" cy="193415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5147A1B-7FF8-A56D-1649-7682E4BB21A1}"/>
                </a:ext>
              </a:extLst>
            </p:cNvPr>
            <p:cNvGrpSpPr/>
            <p:nvPr/>
          </p:nvGrpSpPr>
          <p:grpSpPr>
            <a:xfrm>
              <a:off x="5785406" y="1599504"/>
              <a:ext cx="2779060" cy="1934159"/>
              <a:chOff x="5804289" y="1662389"/>
              <a:chExt cx="2779060" cy="193415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66DFC38-FE22-F6DC-1630-26F6BF4B0B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4282" t="42465" r="13990" b="7613"/>
              <a:stretch/>
            </p:blipFill>
            <p:spPr>
              <a:xfrm>
                <a:off x="5804289" y="1662389"/>
                <a:ext cx="2779060" cy="1934159"/>
              </a:xfrm>
              <a:prstGeom prst="rect">
                <a:avLst/>
              </a:prstGeom>
            </p:spPr>
          </p:pic>
          <p:cxnSp>
            <p:nvCxnSpPr>
              <p:cNvPr id="37" name="Straight Connector 28">
                <a:extLst>
                  <a:ext uri="{FF2B5EF4-FFF2-40B4-BE49-F238E27FC236}">
                    <a16:creationId xmlns:a16="http://schemas.microsoft.com/office/drawing/2014/main" id="{340F46F4-B648-583D-4ADF-95D54DEBFA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289" y="2113382"/>
                <a:ext cx="2766137" cy="0"/>
              </a:xfrm>
              <a:prstGeom prst="line">
                <a:avLst/>
              </a:prstGeom>
              <a:ln w="19050">
                <a:solidFill>
                  <a:srgbClr val="FFC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6DD70-7981-1E0B-DD66-26917F06280A}"/>
                </a:ext>
              </a:extLst>
            </p:cNvPr>
            <p:cNvSpPr txBox="1"/>
            <p:nvPr/>
          </p:nvSpPr>
          <p:spPr>
            <a:xfrm>
              <a:off x="4254605" y="1696417"/>
              <a:ext cx="1437692" cy="455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LCA VTC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E98120A-9BA3-D163-4F5D-E7C746A48786}"/>
              </a:ext>
            </a:extLst>
          </p:cNvPr>
          <p:cNvSpPr txBox="1"/>
          <p:nvPr/>
        </p:nvSpPr>
        <p:spPr>
          <a:xfrm>
            <a:off x="5141660" y="3457187"/>
            <a:ext cx="451669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Virtual circle of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#20                         #23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8FE794-1729-0C65-9F54-F890A9CA642D}"/>
              </a:ext>
            </a:extLst>
          </p:cNvPr>
          <p:cNvSpPr txBox="1"/>
          <p:nvPr/>
        </p:nvSpPr>
        <p:spPr>
          <a:xfrm>
            <a:off x="5237477" y="5888443"/>
            <a:ext cx="451669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VTC = 2.3 mm            1.5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D5B641-7FB5-4E5D-5D78-E3BA98ECA674}"/>
              </a:ext>
            </a:extLst>
          </p:cNvPr>
          <p:cNvSpPr txBox="1"/>
          <p:nvPr/>
        </p:nvSpPr>
        <p:spPr>
          <a:xfrm>
            <a:off x="4640554" y="6313175"/>
            <a:ext cx="5197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 23 S3 further expansion by redo TAV?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8B8A79-42E7-F0C3-E041-060A1DCF4439}"/>
              </a:ext>
            </a:extLst>
          </p:cNvPr>
          <p:cNvSpPr txBox="1"/>
          <p:nvPr/>
        </p:nvSpPr>
        <p:spPr>
          <a:xfrm>
            <a:off x="0" y="6513230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M Fukui, V Bapat</a:t>
            </a:r>
          </a:p>
        </p:txBody>
      </p:sp>
      <p:pic>
        <p:nvPicPr>
          <p:cNvPr id="38" name="Picture 1" descr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7762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B2DF6A-1CDA-495A-BD77-23DB044CF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85" r="50218"/>
          <a:stretch/>
        </p:blipFill>
        <p:spPr>
          <a:xfrm>
            <a:off x="415836" y="1156137"/>
            <a:ext cx="5878948" cy="52656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E81B42-3033-4645-99F2-E5237DCEA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52" y="8748"/>
            <a:ext cx="8743950" cy="1143000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Cardiac CT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B1D75-7227-69A7-9330-BFECA65A94F7}"/>
              </a:ext>
            </a:extLst>
          </p:cNvPr>
          <p:cNvSpPr txBox="1"/>
          <p:nvPr/>
        </p:nvSpPr>
        <p:spPr>
          <a:xfrm>
            <a:off x="6448301" y="3186545"/>
            <a:ext cx="368926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commissural misalignment</a:t>
            </a:r>
          </a:p>
        </p:txBody>
      </p:sp>
      <p:pic>
        <p:nvPicPr>
          <p:cNvPr id="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008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itle 1"/>
          <p:cNvSpPr txBox="1">
            <a:spLocks noGrp="1"/>
          </p:cNvSpPr>
          <p:nvPr>
            <p:ph type="title"/>
          </p:nvPr>
        </p:nvSpPr>
        <p:spPr>
          <a:xfrm>
            <a:off x="19215" y="416958"/>
            <a:ext cx="10287000" cy="71754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/>
              <a:t> </a:t>
            </a:r>
            <a:r>
              <a:rPr lang="en-US" sz="3600" dirty="0"/>
              <a:t>Transthoracic Echocardiogram</a:t>
            </a:r>
            <a:br>
              <a:rPr lang="en-US" sz="3600" dirty="0"/>
            </a:br>
            <a:endParaRPr sz="4000" dirty="0"/>
          </a:p>
        </p:txBody>
      </p:sp>
      <p:sp>
        <p:nvSpPr>
          <p:cNvPr id="506" name="Subtitle 2"/>
          <p:cNvSpPr txBox="1"/>
          <p:nvPr/>
        </p:nvSpPr>
        <p:spPr>
          <a:xfrm>
            <a:off x="1484174" y="5329824"/>
            <a:ext cx="7396094" cy="1177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576" tIns="38576" rIns="38576" bIns="38576">
            <a:spAutoFit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771525" hangingPunct="0">
              <a:spcBef>
                <a:spcPts val="788"/>
              </a:spcBef>
              <a:defRPr/>
            </a:pPr>
            <a:r>
              <a:rPr lang="en-US" sz="2400" kern="0" dirty="0"/>
              <a:t>LVEF 70%, Severely aortic prosthetic stenosis with minimal PVL</a:t>
            </a:r>
          </a:p>
          <a:p>
            <a:pPr defTabSz="771525" hangingPunct="0">
              <a:spcBef>
                <a:spcPts val="788"/>
              </a:spcBef>
              <a:defRPr/>
            </a:pPr>
            <a:r>
              <a:rPr lang="en-US" altLang="en-US" sz="2400" dirty="0">
                <a:solidFill>
                  <a:schemeClr val="bg1"/>
                </a:solidFill>
                <a:sym typeface="Calibri"/>
              </a:rPr>
              <a:t>PG/MG/EOA/PV = 61/36/0.67/3.91</a:t>
            </a:r>
            <a:endParaRPr sz="2400" kern="0" dirty="0"/>
          </a:p>
        </p:txBody>
      </p:sp>
      <p:pic>
        <p:nvPicPr>
          <p:cNvPr id="508" name="Picture 1" descr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BF1C1F-5AD5-4B0A-85F5-C12F4A599DF5}"/>
              </a:ext>
            </a:extLst>
          </p:cNvPr>
          <p:cNvSpPr/>
          <p:nvPr/>
        </p:nvSpPr>
        <p:spPr>
          <a:xfrm>
            <a:off x="2571750" y="3013502"/>
            <a:ext cx="51435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thickening noted of the anatomical left coronary leaflet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04E5D-C287-4B46-AD6D-0D227B83C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436" y="1138486"/>
            <a:ext cx="5104779" cy="3828584"/>
          </a:xfrm>
          <a:prstGeom prst="rect">
            <a:avLst/>
          </a:prstGeom>
        </p:spPr>
      </p:pic>
      <p:pic>
        <p:nvPicPr>
          <p:cNvPr id="7" name="MAY ALICE (6)">
            <a:hlinkClick r:id="" action="ppaction://media"/>
            <a:extLst>
              <a:ext uri="{FF2B5EF4-FFF2-40B4-BE49-F238E27FC236}">
                <a16:creationId xmlns:a16="http://schemas.microsoft.com/office/drawing/2014/main" id="{B129BDB3-E950-4491-97FC-8988DBDB60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56" y="1138487"/>
            <a:ext cx="5104779" cy="38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4231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6417"/>
            <a:ext cx="10287000" cy="503686"/>
          </a:xfrm>
        </p:spPr>
        <p:txBody>
          <a:bodyPr/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Aorto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-Iliac Bifurcation</a:t>
            </a:r>
          </a:p>
        </p:txBody>
      </p:sp>
      <p:pic>
        <p:nvPicPr>
          <p:cNvPr id="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52592-AD45-450B-9561-022AD5513D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96"/>
          <a:stretch/>
        </p:blipFill>
        <p:spPr>
          <a:xfrm>
            <a:off x="772289" y="747250"/>
            <a:ext cx="8742422" cy="60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2353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4130"/>
            <a:ext cx="10287000" cy="586614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Aortic Arch</a:t>
            </a: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580C19-148D-43C7-89A5-0542EC233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98" y="1303696"/>
            <a:ext cx="9537203" cy="45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8703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744F81-6933-190F-3085-55B80008F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6339" t="14771" r="11386" b="25686"/>
          <a:stretch/>
        </p:blipFill>
        <p:spPr>
          <a:xfrm>
            <a:off x="2344790" y="1116174"/>
            <a:ext cx="5597420" cy="535192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47332F02-91E6-6D41-9209-A7939FE8CF26}"/>
              </a:ext>
            </a:extLst>
          </p:cNvPr>
          <p:cNvSpPr txBox="1">
            <a:spLocks/>
          </p:cNvSpPr>
          <p:nvPr/>
        </p:nvSpPr>
        <p:spPr>
          <a:xfrm>
            <a:off x="0" y="174130"/>
            <a:ext cx="10287000" cy="5866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69983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39982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09971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479966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sz="4000" kern="0" dirty="0">
                <a:latin typeface="Arial" panose="020B0604020202020204" pitchFamily="34" charset="0"/>
                <a:cs typeface="Arial" panose="020B0604020202020204" pitchFamily="34" charset="0"/>
              </a:rPr>
              <a:t>Planned Redo S3 Position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DEFC6-B6DC-53FF-8F12-BBC6FCB1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2436">
            <a:off x="4755500" y="3962134"/>
            <a:ext cx="2265071" cy="185407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8199DF-BC74-F3F4-0ACA-8EB5DDE34FAB}"/>
              </a:ext>
            </a:extLst>
          </p:cNvPr>
          <p:cNvCxnSpPr/>
          <p:nvPr/>
        </p:nvCxnSpPr>
        <p:spPr bwMode="auto">
          <a:xfrm flipV="1">
            <a:off x="4603668" y="3530930"/>
            <a:ext cx="1413163" cy="1579418"/>
          </a:xfrm>
          <a:prstGeom prst="line">
            <a:avLst/>
          </a:prstGeom>
          <a:noFill/>
          <a:ln w="19050" cap="flat" cmpd="sng" algn="ctr">
            <a:solidFill>
              <a:srgbClr val="3BCC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6C8FFF-8415-96E0-27BD-FB88924EA173}"/>
              </a:ext>
            </a:extLst>
          </p:cNvPr>
          <p:cNvSpPr/>
          <p:nvPr/>
        </p:nvSpPr>
        <p:spPr bwMode="auto">
          <a:xfrm>
            <a:off x="4863189" y="2915350"/>
            <a:ext cx="3036125" cy="1057977"/>
          </a:xfrm>
          <a:custGeom>
            <a:avLst/>
            <a:gdLst>
              <a:gd name="connsiteX0" fmla="*/ 0 w 3036125"/>
              <a:gd name="connsiteY0" fmla="*/ 978470 h 1057977"/>
              <a:gd name="connsiteX1" fmla="*/ 672935 w 3036125"/>
              <a:gd name="connsiteY1" fmla="*/ 1006179 h 1057977"/>
              <a:gd name="connsiteX2" fmla="*/ 1310244 w 3036125"/>
              <a:gd name="connsiteY2" fmla="*/ 380745 h 1057977"/>
              <a:gd name="connsiteX3" fmla="*/ 1963387 w 3036125"/>
              <a:gd name="connsiteY3" fmla="*/ 111571 h 1057977"/>
              <a:gd name="connsiteX4" fmla="*/ 2584862 w 3036125"/>
              <a:gd name="connsiteY4" fmla="*/ 735 h 1057977"/>
              <a:gd name="connsiteX5" fmla="*/ 3036125 w 3036125"/>
              <a:gd name="connsiteY5" fmla="*/ 71987 h 105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125" h="1057977">
                <a:moveTo>
                  <a:pt x="0" y="978470"/>
                </a:moveTo>
                <a:cubicBezTo>
                  <a:pt x="227280" y="1042135"/>
                  <a:pt x="454561" y="1105800"/>
                  <a:pt x="672935" y="1006179"/>
                </a:cubicBezTo>
                <a:cubicBezTo>
                  <a:pt x="891309" y="906558"/>
                  <a:pt x="1095169" y="529846"/>
                  <a:pt x="1310244" y="380745"/>
                </a:cubicBezTo>
                <a:cubicBezTo>
                  <a:pt x="1525319" y="231644"/>
                  <a:pt x="1750951" y="174906"/>
                  <a:pt x="1963387" y="111571"/>
                </a:cubicBezTo>
                <a:cubicBezTo>
                  <a:pt x="2175823" y="48236"/>
                  <a:pt x="2406072" y="7332"/>
                  <a:pt x="2584862" y="735"/>
                </a:cubicBezTo>
                <a:cubicBezTo>
                  <a:pt x="2763652" y="-5862"/>
                  <a:pt x="2899888" y="33062"/>
                  <a:pt x="3036125" y="71987"/>
                </a:cubicBez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E4205-B5E4-7F24-670E-DDEBD012367C}"/>
              </a:ext>
            </a:extLst>
          </p:cNvPr>
          <p:cNvSpPr txBox="1"/>
          <p:nvPr/>
        </p:nvSpPr>
        <p:spPr>
          <a:xfrm>
            <a:off x="5143500" y="1459180"/>
            <a:ext cx="2620489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 protection with guide, stent and wire above or across the index S3 outflow cell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C0656B-D465-BD6E-F08D-C52F425660FB}"/>
              </a:ext>
            </a:extLst>
          </p:cNvPr>
          <p:cNvSpPr txBox="1"/>
          <p:nvPr/>
        </p:nvSpPr>
        <p:spPr>
          <a:xfrm>
            <a:off x="2496647" y="5493056"/>
            <a:ext cx="25794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Top of 23mm S3 just below the index S3 outflow @ ½ cell below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967302-4EAA-997E-A959-C711B1FC62A5}"/>
              </a:ext>
            </a:extLst>
          </p:cNvPr>
          <p:cNvSpPr txBox="1"/>
          <p:nvPr/>
        </p:nvSpPr>
        <p:spPr>
          <a:xfrm>
            <a:off x="3829253" y="4937571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NSP</a:t>
            </a:r>
          </a:p>
        </p:txBody>
      </p:sp>
      <p:pic>
        <p:nvPicPr>
          <p:cNvPr id="10" name="Picture 1" descr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413461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hape 117"/>
          <p:cNvSpPr>
            <a:spLocks noChangeArrowheads="1"/>
          </p:cNvSpPr>
          <p:nvPr/>
        </p:nvSpPr>
        <p:spPr bwMode="auto">
          <a:xfrm>
            <a:off x="159500" y="1030390"/>
            <a:ext cx="9968000" cy="535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Arial" pitchFamily="34" charset="0"/>
              </a:rPr>
              <a:t>Presentation: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82 </a:t>
            </a:r>
            <a:r>
              <a:rPr lang="en-US" altLang="en-US" sz="2400" b="1" dirty="0" err="1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yo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Arial" pitchFamily="34" charset="0"/>
              </a:rPr>
              <a:t> F, with recent intracranial hemorrhage, severe aortic prosthetic stenosis, and potential risk of LM occlusion</a:t>
            </a:r>
          </a:p>
          <a:p>
            <a:pPr defTabSz="771525">
              <a:defRPr/>
            </a:pPr>
            <a:endParaRPr lang="en-US" altLang="en-US" sz="2400" dirty="0">
              <a:solidFill>
                <a:srgbClr val="FFFFFF"/>
              </a:solidFill>
              <a:ea typeface="+mj-ea"/>
              <a:cs typeface="Arial" pitchFamily="34" charset="0"/>
              <a:sym typeface="Arial" pitchFamily="34" charset="0"/>
            </a:endParaRP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Arial" pitchFamily="34" charset="0"/>
              </a:rPr>
              <a:t>TTE: </a:t>
            </a:r>
            <a:r>
              <a:rPr lang="en-US" sz="2400" b="1" kern="0" dirty="0">
                <a:solidFill>
                  <a:schemeClr val="bg1"/>
                </a:solidFill>
              </a:rPr>
              <a:t>severely aortic prosthetic stenosis (</a:t>
            </a:r>
            <a:r>
              <a:rPr lang="en-US" altLang="en-US" sz="2400" b="1" dirty="0">
                <a:solidFill>
                  <a:schemeClr val="bg1"/>
                </a:solidFill>
                <a:sym typeface="Calibri"/>
              </a:rPr>
              <a:t>PG/MG/EOA/PV = 61/36/0.67/3.91)</a:t>
            </a:r>
            <a:r>
              <a:rPr lang="en-US" altLang="en-US" sz="2400" b="1" kern="0" dirty="0">
                <a:solidFill>
                  <a:schemeClr val="bg1"/>
                </a:solidFill>
                <a:sym typeface="Calibri"/>
              </a:rPr>
              <a:t> </a:t>
            </a:r>
            <a:r>
              <a:rPr lang="en-US" sz="2400" b="1" kern="0" dirty="0">
                <a:solidFill>
                  <a:schemeClr val="bg1"/>
                </a:solidFill>
              </a:rPr>
              <a:t>with minimal PVL, LVEF 70%, mild MR</a:t>
            </a:r>
            <a:endParaRPr lang="en-US" sz="2400" b="1" dirty="0">
              <a:solidFill>
                <a:schemeClr val="bg1"/>
              </a:solidFill>
            </a:endParaRPr>
          </a:p>
          <a:p>
            <a:pPr defTabSz="771525">
              <a:defRPr/>
            </a:pPr>
            <a:endParaRPr lang="en-US" altLang="en-US" sz="24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Risk mortality : 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high risk for SAVR with previous TAVR for explant</a:t>
            </a:r>
          </a:p>
          <a:p>
            <a:pPr defTabSz="771525">
              <a:defRPr/>
            </a:pPr>
            <a:endParaRPr lang="en-US" altLang="en-US" sz="2400" dirty="0">
              <a:solidFill>
                <a:srgbClr val="0000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spcBef>
                <a:spcPts val="422"/>
              </a:spcBef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Course: 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Patient was evaluated by heart team and recommended TF TAV-in-TAV 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Calibri"/>
              </a:rPr>
              <a:t>with LM protection</a:t>
            </a:r>
          </a:p>
          <a:p>
            <a:pPr defTabSz="771525">
              <a:spcBef>
                <a:spcPts val="422"/>
              </a:spcBef>
              <a:defRPr/>
            </a:pPr>
            <a:endParaRPr lang="en-US" altLang="en-US" sz="2400" b="1" dirty="0">
              <a:solidFill>
                <a:srgbClr val="FFFF00"/>
              </a:solidFill>
              <a:ea typeface="+mj-ea"/>
              <a:cs typeface="Arial" pitchFamily="34" charset="0"/>
              <a:sym typeface="Calibri"/>
            </a:endParaRPr>
          </a:p>
          <a:p>
            <a:pPr defTabSz="771525">
              <a:spcBef>
                <a:spcPts val="563"/>
              </a:spcBef>
              <a:defRPr/>
            </a:pPr>
            <a:r>
              <a:rPr lang="en-US" altLang="en-US" sz="24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Plan: 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TF TAV-in-TAV 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with a </a:t>
            </a:r>
            <a:r>
              <a:rPr lang="en-US" altLang="en-US" sz="24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20mm (+1 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cc) Sapien3 Ultra </a:t>
            </a:r>
            <a:r>
              <a:rPr lang="en-US" altLang="en-US" sz="2400" b="1" dirty="0" err="1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Resilia</a:t>
            </a:r>
            <a:r>
              <a:rPr lang="en-US" altLang="en-US" sz="2400" b="1" dirty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ea typeface="+mj-ea"/>
                <a:cs typeface="Arial" pitchFamily="34" charset="0"/>
                <a:sym typeface="Calibri"/>
              </a:rPr>
              <a:t>valve after BAV (with 20mm True Balloon) </a:t>
            </a:r>
            <a:r>
              <a:rPr lang="en-US" altLang="en-US" sz="2400" b="1" dirty="0">
                <a:solidFill>
                  <a:srgbClr val="FFFFFF"/>
                </a:solidFill>
                <a:ea typeface="+mj-ea"/>
                <a:cs typeface="Arial" pitchFamily="34" charset="0"/>
                <a:sym typeface="Calibri"/>
              </a:rPr>
              <a:t>via right percutaneous femoral arterial access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Calibri"/>
              </a:rPr>
              <a:t> with planned LM snorkel stent for coronary access</a:t>
            </a:r>
            <a:endParaRPr lang="en-US" altLang="en-US" sz="2400" b="1" dirty="0">
              <a:solidFill>
                <a:srgbClr val="FFFFFF"/>
              </a:solidFill>
              <a:ea typeface="+mj-ea"/>
              <a:cs typeface="Arial" pitchFamily="34" charset="0"/>
              <a:sym typeface="Calibri"/>
            </a:endParaRPr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0" y="0"/>
            <a:ext cx="10287000" cy="71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786" tIns="50884" rIns="101786" bIns="5088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771525">
              <a:defRPr/>
            </a:pPr>
            <a:r>
              <a:rPr lang="en-US" altLang="en-US" sz="4000" b="1" dirty="0">
                <a:solidFill>
                  <a:srgbClr val="FFFF00"/>
                </a:solidFill>
                <a:ea typeface="+mj-ea"/>
                <a:cs typeface="Arial" pitchFamily="34" charset="0"/>
                <a:sym typeface="Calibri"/>
              </a:rPr>
              <a:t>Summary of Case</a:t>
            </a:r>
          </a:p>
        </p:txBody>
      </p:sp>
      <p:pic>
        <p:nvPicPr>
          <p:cNvPr id="6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376" y="0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31675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22240-66E7-4E35-BA01-34850BD4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0"/>
            <a:ext cx="874395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Transesophageal Echocardiogram</a:t>
            </a:r>
          </a:p>
        </p:txBody>
      </p:sp>
      <p:pic>
        <p:nvPicPr>
          <p:cNvPr id="5" name="MAY ALICE (4)">
            <a:hlinkClick r:id="" action="ppaction://media"/>
            <a:extLst>
              <a:ext uri="{FF2B5EF4-FFF2-40B4-BE49-F238E27FC236}">
                <a16:creationId xmlns:a16="http://schemas.microsoft.com/office/drawing/2014/main" id="{36BCF517-31C7-4A17-A290-6C57676657A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5637"/>
          <a:stretch/>
        </p:blipFill>
        <p:spPr>
          <a:xfrm>
            <a:off x="5143500" y="1261242"/>
            <a:ext cx="5143500" cy="3641077"/>
          </a:xfrm>
        </p:spPr>
      </p:pic>
      <p:pic>
        <p:nvPicPr>
          <p:cNvPr id="6" name="MAY ALICE (5)">
            <a:hlinkClick r:id="" action="ppaction://media"/>
            <a:extLst>
              <a:ext uri="{FF2B5EF4-FFF2-40B4-BE49-F238E27FC236}">
                <a16:creationId xmlns:a16="http://schemas.microsoft.com/office/drawing/2014/main" id="{8D594CDF-DDDA-4C54-A5FB-ABBC75CE8823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5637"/>
          <a:stretch/>
        </p:blipFill>
        <p:spPr>
          <a:xfrm>
            <a:off x="0" y="1261242"/>
            <a:ext cx="5143500" cy="364107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CAF205-8F92-4ACE-B5ED-C2C42AE537A7}"/>
              </a:ext>
            </a:extLst>
          </p:cNvPr>
          <p:cNvSpPr/>
          <p:nvPr/>
        </p:nvSpPr>
        <p:spPr>
          <a:xfrm>
            <a:off x="536848" y="5260234"/>
            <a:ext cx="92133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 and thickened functional noncoronary &amp; right coronary cusps of TAVR due to valve degeneration</a:t>
            </a:r>
          </a:p>
        </p:txBody>
      </p:sp>
      <p:pic>
        <p:nvPicPr>
          <p:cNvPr id="8" name="Picture 1" descr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2495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4DED-7153-4164-B717-DEDCA7EB2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-254879"/>
            <a:ext cx="874395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Previous TAVR in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54531-43E0-4EB4-BB30-6EDDCA447F36}"/>
              </a:ext>
            </a:extLst>
          </p:cNvPr>
          <p:cNvSpPr txBox="1"/>
          <p:nvPr/>
        </p:nvSpPr>
        <p:spPr>
          <a:xfrm>
            <a:off x="5143500" y="5993252"/>
            <a:ext cx="451118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mm Sapien3 valve – 1cc with LM protection with coronary wire</a:t>
            </a:r>
          </a:p>
        </p:txBody>
      </p:sp>
      <p:pic>
        <p:nvPicPr>
          <p:cNvPr id="15" name="MAY ALICE (7)">
            <a:hlinkClick r:id="" action="ppaction://media"/>
            <a:extLst>
              <a:ext uri="{FF2B5EF4-FFF2-40B4-BE49-F238E27FC236}">
                <a16:creationId xmlns:a16="http://schemas.microsoft.com/office/drawing/2014/main" id="{6C65CDEC-EA7B-40B6-BA51-2471991F6DA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423" r="925" b="19040"/>
          <a:stretch/>
        </p:blipFill>
        <p:spPr>
          <a:xfrm>
            <a:off x="4614911" y="602604"/>
            <a:ext cx="5270230" cy="5290295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959C12-7FD8-43FB-8C2E-2D953AE90F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609"/>
          <a:stretch/>
        </p:blipFill>
        <p:spPr>
          <a:xfrm>
            <a:off x="372706" y="602604"/>
            <a:ext cx="3684285" cy="3069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50C676-26B3-4237-9B6A-5A2C0D625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707" y="3671822"/>
            <a:ext cx="3684286" cy="30016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18BFAA6-EF49-4F29-9706-54A3AFAEEE65}"/>
              </a:ext>
            </a:extLst>
          </p:cNvPr>
          <p:cNvSpPr/>
          <p:nvPr/>
        </p:nvSpPr>
        <p:spPr>
          <a:xfrm>
            <a:off x="2130315" y="957804"/>
            <a:ext cx="2853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Aortic anulus</a:t>
            </a:r>
          </a:p>
          <a:p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Ø: 20.3 mm</a:t>
            </a:r>
          </a:p>
          <a:p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Ø: 22.2 mm</a:t>
            </a:r>
          </a:p>
          <a:p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Ø: 21.2 mm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3726B7-C211-4E95-A50A-BC6556337DA6}"/>
              </a:ext>
            </a:extLst>
          </p:cNvPr>
          <p:cNvSpPr/>
          <p:nvPr/>
        </p:nvSpPr>
        <p:spPr>
          <a:xfrm>
            <a:off x="6666358" y="2317892"/>
            <a:ext cx="1465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LM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10.2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3B4D1-081D-47A4-919D-F1F149160308}"/>
              </a:ext>
            </a:extLst>
          </p:cNvPr>
          <p:cNvSpPr/>
          <p:nvPr/>
        </p:nvSpPr>
        <p:spPr>
          <a:xfrm>
            <a:off x="4614911" y="4147774"/>
            <a:ext cx="16435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RCA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12.4</a:t>
            </a:r>
          </a:p>
        </p:txBody>
      </p:sp>
      <p:pic>
        <p:nvPicPr>
          <p:cNvPr id="11" name="Picture 1" descr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7397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y. S3 aortogram">
            <a:hlinkClick r:id="" action="ppaction://media"/>
            <a:extLst>
              <a:ext uri="{FF2B5EF4-FFF2-40B4-BE49-F238E27FC236}">
                <a16:creationId xmlns:a16="http://schemas.microsoft.com/office/drawing/2014/main" id="{948D9407-8567-4F8D-937D-E793853F1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contrast="20000"/>
          </a:blip>
          <a:srcRect l="19632" t="12978" r="3044" b="24124"/>
          <a:stretch/>
        </p:blipFill>
        <p:spPr>
          <a:xfrm>
            <a:off x="0" y="1180491"/>
            <a:ext cx="5381297" cy="4377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FC0A9-3F9C-48AB-A289-1991BAD615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6339" t="14771" r="11386" b="25686"/>
          <a:stretch/>
        </p:blipFill>
        <p:spPr>
          <a:xfrm>
            <a:off x="5507421" y="1180491"/>
            <a:ext cx="4578117" cy="43773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AF94E6-934A-4683-85A8-CA9689EDF1A8}"/>
              </a:ext>
            </a:extLst>
          </p:cNvPr>
          <p:cNvSpPr txBox="1">
            <a:spLocks/>
          </p:cNvSpPr>
          <p:nvPr/>
        </p:nvSpPr>
        <p:spPr bwMode="auto">
          <a:xfrm>
            <a:off x="771525" y="-117988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5pPr>
            <a:lvl6pPr marL="369983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6pPr>
            <a:lvl7pPr marL="739982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7pPr>
            <a:lvl8pPr marL="1109971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8pPr>
            <a:lvl9pPr marL="1479966" algn="ctr" rtl="0" eaLnBrk="0" fontAlgn="base" hangingPunct="0">
              <a:spcBef>
                <a:spcPct val="0"/>
              </a:spcBef>
              <a:spcAft>
                <a:spcPct val="0"/>
              </a:spcAft>
              <a:defRPr sz="3544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defTabSz="914400"/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Previous TAVR in 2019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94A6F1C-4916-476C-83FB-6CDCD6B463AF}"/>
              </a:ext>
            </a:extLst>
          </p:cNvPr>
          <p:cNvSpPr/>
          <p:nvPr/>
        </p:nvSpPr>
        <p:spPr bwMode="auto">
          <a:xfrm rot="5400000">
            <a:off x="7903778" y="2454166"/>
            <a:ext cx="867103" cy="352098"/>
          </a:xfrm>
          <a:prstGeom prst="rightArrow">
            <a:avLst/>
          </a:prstGeom>
          <a:solidFill>
            <a:srgbClr val="FFC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3DC37-D75A-458F-8346-662E9ED1772F}"/>
              </a:ext>
            </a:extLst>
          </p:cNvPr>
          <p:cNvSpPr txBox="1"/>
          <p:nvPr/>
        </p:nvSpPr>
        <p:spPr>
          <a:xfrm>
            <a:off x="244698" y="5733980"/>
            <a:ext cx="48919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mm Sapien3 valve – 1cc with LM protection with coronary wire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6739B4-952C-4F58-B827-C0C23C180674}"/>
              </a:ext>
            </a:extLst>
          </p:cNvPr>
          <p:cNvSpPr/>
          <p:nvPr/>
        </p:nvSpPr>
        <p:spPr>
          <a:xfrm>
            <a:off x="7881257" y="1360296"/>
            <a:ext cx="2065487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 of the S3 frame is against the top of the LM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A4F541-AA21-492A-19D4-EADC3DCCC7A1}"/>
              </a:ext>
            </a:extLst>
          </p:cNvPr>
          <p:cNvCxnSpPr/>
          <p:nvPr/>
        </p:nvCxnSpPr>
        <p:spPr bwMode="auto">
          <a:xfrm flipV="1">
            <a:off x="7271657" y="3179142"/>
            <a:ext cx="1241722" cy="1365149"/>
          </a:xfrm>
          <a:prstGeom prst="line">
            <a:avLst/>
          </a:prstGeom>
          <a:noFill/>
          <a:ln w="19050" cap="flat" cmpd="sng" algn="ctr">
            <a:solidFill>
              <a:srgbClr val="3BCC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AB092E-322C-5212-DDE8-3B6280570C2C}"/>
              </a:ext>
            </a:extLst>
          </p:cNvPr>
          <p:cNvCxnSpPr/>
          <p:nvPr/>
        </p:nvCxnSpPr>
        <p:spPr bwMode="auto">
          <a:xfrm flipV="1">
            <a:off x="7333013" y="3204815"/>
            <a:ext cx="1241722" cy="1365149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A0AA6C7-1A1D-F9D7-22B0-FBC947530DF3}"/>
              </a:ext>
            </a:extLst>
          </p:cNvPr>
          <p:cNvSpPr txBox="1"/>
          <p:nvPr/>
        </p:nvSpPr>
        <p:spPr>
          <a:xfrm>
            <a:off x="6588678" y="4259556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NSP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4A431-BEC5-F37B-0BB0-DF2C0285C693}"/>
              </a:ext>
            </a:extLst>
          </p:cNvPr>
          <p:cNvSpPr txBox="1"/>
          <p:nvPr/>
        </p:nvSpPr>
        <p:spPr>
          <a:xfrm>
            <a:off x="6976184" y="4585434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62D927-F1A5-7338-B315-EF33B4FF5824}"/>
              </a:ext>
            </a:extLst>
          </p:cNvPr>
          <p:cNvSpPr txBox="1"/>
          <p:nvPr/>
        </p:nvSpPr>
        <p:spPr>
          <a:xfrm>
            <a:off x="5675576" y="4875600"/>
            <a:ext cx="4241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of S3 leaflets at Top of Commissural Tab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EC517-535E-4951-BF8F-7A754DCA05EA}"/>
              </a:ext>
            </a:extLst>
          </p:cNvPr>
          <p:cNvSpPr txBox="1"/>
          <p:nvPr/>
        </p:nvSpPr>
        <p:spPr>
          <a:xfrm>
            <a:off x="6278499" y="5799420"/>
            <a:ext cx="3236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NSP = Neo skirt plane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= Coronary risk plane</a:t>
            </a:r>
          </a:p>
        </p:txBody>
      </p:sp>
      <p:pic>
        <p:nvPicPr>
          <p:cNvPr id="14" name="Picture 1" descr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1343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F37551DD-A2E3-CA13-8191-FD1DA163C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r="14906" b="35585"/>
          <a:stretch/>
        </p:blipFill>
        <p:spPr>
          <a:xfrm>
            <a:off x="4354859" y="674631"/>
            <a:ext cx="5220065" cy="5508737"/>
          </a:xfrm>
          <a:prstGeom prst="rect">
            <a:avLst/>
          </a:prstGeom>
        </p:spPr>
      </p:pic>
      <p:sp>
        <p:nvSpPr>
          <p:cNvPr id="4" name="Left Arrow 6">
            <a:extLst>
              <a:ext uri="{FF2B5EF4-FFF2-40B4-BE49-F238E27FC236}">
                <a16:creationId xmlns:a16="http://schemas.microsoft.com/office/drawing/2014/main" id="{9AA3531A-DFB7-0C74-3D6E-4E4E0D29C783}"/>
              </a:ext>
            </a:extLst>
          </p:cNvPr>
          <p:cNvSpPr/>
          <p:nvPr/>
        </p:nvSpPr>
        <p:spPr>
          <a:xfrm>
            <a:off x="8407691" y="1382517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8CE28-FB73-4B14-713E-0783C7C3D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2" y="1841052"/>
            <a:ext cx="3802769" cy="3802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EA7EB-3695-069A-93AA-10E7AD487922}"/>
              </a:ext>
            </a:extLst>
          </p:cNvPr>
          <p:cNvSpPr txBox="1"/>
          <p:nvPr/>
        </p:nvSpPr>
        <p:spPr>
          <a:xfrm>
            <a:off x="395812" y="674631"/>
            <a:ext cx="367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 TAV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442B1-71EF-475E-D76E-E2FAAE5CDA60}"/>
              </a:ext>
            </a:extLst>
          </p:cNvPr>
          <p:cNvSpPr txBox="1"/>
          <p:nvPr/>
        </p:nvSpPr>
        <p:spPr>
          <a:xfrm>
            <a:off x="7592031" y="6457890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M Fukui, V Bapat</a:t>
            </a:r>
          </a:p>
        </p:txBody>
      </p:sp>
      <p:pic>
        <p:nvPicPr>
          <p:cNvPr id="7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5418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B83F098-C202-28CD-2E6D-94921E47E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0" t="28801" r="26031" b="31539"/>
          <a:stretch/>
        </p:blipFill>
        <p:spPr>
          <a:xfrm>
            <a:off x="1620045" y="2968399"/>
            <a:ext cx="2108418" cy="1744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82CCE1-6052-C0AA-7A6E-68C337E46E6A}"/>
              </a:ext>
            </a:extLst>
          </p:cNvPr>
          <p:cNvSpPr txBox="1">
            <a:spLocks/>
          </p:cNvSpPr>
          <p:nvPr/>
        </p:nvSpPr>
        <p:spPr bwMode="auto">
          <a:xfrm>
            <a:off x="370320" y="51010"/>
            <a:ext cx="10358967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0960" tIns="60960" rIns="60960" bIns="6096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1219170"/>
            <a:r>
              <a:rPr lang="en-US" sz="2800" kern="0" dirty="0">
                <a:solidFill>
                  <a:srgbClr val="FFFF00"/>
                </a:solidFill>
                <a:latin typeface="Arial"/>
              </a:rPr>
              <a:t>Step 1. Index TAV : </a:t>
            </a:r>
            <a:r>
              <a:rPr lang="en-US" sz="4000" kern="0" dirty="0">
                <a:solidFill>
                  <a:srgbClr val="FFFF00"/>
                </a:solidFill>
                <a:latin typeface="Arial"/>
              </a:rPr>
              <a:t>S3 #23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50B8A9-8D44-5B0F-BCF4-2B5A40F6C4B5}"/>
              </a:ext>
            </a:extLst>
          </p:cNvPr>
          <p:cNvGraphicFramePr>
            <a:graphicFrameLocks noGrp="1"/>
          </p:cNvGraphicFramePr>
          <p:nvPr/>
        </p:nvGraphicFramePr>
        <p:xfrm>
          <a:off x="6456130" y="2030201"/>
          <a:ext cx="3595064" cy="30349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57714">
                  <a:extLst>
                    <a:ext uri="{9D8B030D-6E8A-4147-A177-3AD203B41FA5}">
                      <a16:colId xmlns:a16="http://schemas.microsoft.com/office/drawing/2014/main" val="520873617"/>
                    </a:ext>
                  </a:extLst>
                </a:gridCol>
                <a:gridCol w="1262294">
                  <a:extLst>
                    <a:ext uri="{9D8B030D-6E8A-4147-A177-3AD203B41FA5}">
                      <a16:colId xmlns:a16="http://schemas.microsoft.com/office/drawing/2014/main" val="3780628069"/>
                    </a:ext>
                  </a:extLst>
                </a:gridCol>
                <a:gridCol w="1275056">
                  <a:extLst>
                    <a:ext uri="{9D8B030D-6E8A-4147-A177-3AD203B41FA5}">
                      <a16:colId xmlns:a16="http://schemas.microsoft.com/office/drawing/2014/main" val="3556270778"/>
                    </a:ext>
                  </a:extLst>
                </a:gridCol>
              </a:tblGrid>
              <a:tr h="888071"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(mm2)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Perimeter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679043"/>
                  </a:ext>
                </a:extLst>
              </a:tr>
              <a:tr h="71846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 (22*21)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201550"/>
                  </a:ext>
                </a:extLst>
              </a:tr>
              <a:tr h="6991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(20*19)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777827"/>
                  </a:ext>
                </a:extLst>
              </a:tr>
              <a:tr h="6991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(22*20)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895673"/>
                  </a:ext>
                </a:extLst>
              </a:tr>
            </a:tbl>
          </a:graphicData>
        </a:graphic>
      </p:graphicFrame>
      <p:sp>
        <p:nvSpPr>
          <p:cNvPr id="8" name="TextBox 11">
            <a:extLst>
              <a:ext uri="{FF2B5EF4-FFF2-40B4-BE49-F238E27FC236}">
                <a16:creationId xmlns:a16="http://schemas.microsoft.com/office/drawing/2014/main" id="{68AB8337-DB4A-BFBE-627B-280DE3B8E91A}"/>
              </a:ext>
            </a:extLst>
          </p:cNvPr>
          <p:cNvSpPr txBox="1"/>
          <p:nvPr/>
        </p:nvSpPr>
        <p:spPr>
          <a:xfrm>
            <a:off x="346610" y="3268862"/>
            <a:ext cx="105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Outflow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087C6A99-11EF-0F1D-35F2-7DE0D69A34F8}"/>
              </a:ext>
            </a:extLst>
          </p:cNvPr>
          <p:cNvSpPr txBox="1"/>
          <p:nvPr/>
        </p:nvSpPr>
        <p:spPr>
          <a:xfrm>
            <a:off x="-13393" y="3847104"/>
            <a:ext cx="1645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Narrowest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D8D534B4-E7CC-BCE5-31B6-7DB5CAD4DF76}"/>
              </a:ext>
            </a:extLst>
          </p:cNvPr>
          <p:cNvSpPr txBox="1"/>
          <p:nvPr/>
        </p:nvSpPr>
        <p:spPr>
          <a:xfrm>
            <a:off x="346610" y="4244099"/>
            <a:ext cx="1068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Inflow</a:t>
            </a:r>
          </a:p>
        </p:txBody>
      </p:sp>
      <p:grpSp>
        <p:nvGrpSpPr>
          <p:cNvPr id="11" name="グループ化 18">
            <a:extLst>
              <a:ext uri="{FF2B5EF4-FFF2-40B4-BE49-F238E27FC236}">
                <a16:creationId xmlns:a16="http://schemas.microsoft.com/office/drawing/2014/main" id="{7352DA12-C25B-D0C1-AEF4-9B2C357C7095}"/>
              </a:ext>
            </a:extLst>
          </p:cNvPr>
          <p:cNvGrpSpPr/>
          <p:nvPr/>
        </p:nvGrpSpPr>
        <p:grpSpPr>
          <a:xfrm>
            <a:off x="1381248" y="2271123"/>
            <a:ext cx="2510720" cy="2258790"/>
            <a:chOff x="535241" y="3085117"/>
            <a:chExt cx="2273991" cy="1937162"/>
          </a:xfrm>
        </p:grpSpPr>
        <p:cxnSp>
          <p:nvCxnSpPr>
            <p:cNvPr id="12" name="מחבר ישר 8">
              <a:extLst>
                <a:ext uri="{FF2B5EF4-FFF2-40B4-BE49-F238E27FC236}">
                  <a16:creationId xmlns:a16="http://schemas.microsoft.com/office/drawing/2014/main" id="{7135BCFC-DDBF-06B3-6553-1464229FF970}"/>
                </a:ext>
              </a:extLst>
            </p:cNvPr>
            <p:cNvCxnSpPr>
              <a:cxnSpLocks/>
            </p:cNvCxnSpPr>
            <p:nvPr/>
          </p:nvCxnSpPr>
          <p:spPr>
            <a:xfrm>
              <a:off x="600512" y="3204263"/>
              <a:ext cx="112528" cy="507628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9">
              <a:extLst>
                <a:ext uri="{FF2B5EF4-FFF2-40B4-BE49-F238E27FC236}">
                  <a16:creationId xmlns:a16="http://schemas.microsoft.com/office/drawing/2014/main" id="{09502D52-46BA-A8A4-352E-7A9A5826F1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8665" y="3085117"/>
              <a:ext cx="84633" cy="594438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קשת 18">
              <a:extLst>
                <a:ext uri="{FF2B5EF4-FFF2-40B4-BE49-F238E27FC236}">
                  <a16:creationId xmlns:a16="http://schemas.microsoft.com/office/drawing/2014/main" id="{9475DD98-BA6E-23FA-38B4-01837E9EE1B5}"/>
                </a:ext>
              </a:extLst>
            </p:cNvPr>
            <p:cNvSpPr/>
            <p:nvPr/>
          </p:nvSpPr>
          <p:spPr>
            <a:xfrm>
              <a:off x="2434091" y="3679556"/>
              <a:ext cx="374587" cy="1328276"/>
            </a:xfrm>
            <a:prstGeom prst="arc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219170">
                <a:defRPr/>
              </a:pPr>
              <a:endParaRPr kumimoji="1" lang="he-IL" sz="2800">
                <a:solidFill>
                  <a:schemeClr val="bg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5" name="קשת 19">
              <a:extLst>
                <a:ext uri="{FF2B5EF4-FFF2-40B4-BE49-F238E27FC236}">
                  <a16:creationId xmlns:a16="http://schemas.microsoft.com/office/drawing/2014/main" id="{9290DBB7-0ACD-74F7-40B7-270C390FDF51}"/>
                </a:ext>
              </a:extLst>
            </p:cNvPr>
            <p:cNvSpPr/>
            <p:nvPr/>
          </p:nvSpPr>
          <p:spPr>
            <a:xfrm flipH="1">
              <a:off x="535241" y="3711891"/>
              <a:ext cx="383264" cy="1220080"/>
            </a:xfrm>
            <a:prstGeom prst="arc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219170">
                <a:defRPr/>
              </a:pPr>
              <a:endParaRPr kumimoji="1" lang="he-IL" sz="2800">
                <a:solidFill>
                  <a:schemeClr val="bg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6" name="קשת 20">
              <a:extLst>
                <a:ext uri="{FF2B5EF4-FFF2-40B4-BE49-F238E27FC236}">
                  <a16:creationId xmlns:a16="http://schemas.microsoft.com/office/drawing/2014/main" id="{82C8A971-375B-1DD8-6801-D536D255A152}"/>
                </a:ext>
              </a:extLst>
            </p:cNvPr>
            <p:cNvSpPr/>
            <p:nvPr/>
          </p:nvSpPr>
          <p:spPr>
            <a:xfrm rot="10800000">
              <a:off x="535495" y="3597235"/>
              <a:ext cx="856597" cy="1425044"/>
            </a:xfrm>
            <a:prstGeom prst="arc">
              <a:avLst>
                <a:gd name="adj1" fmla="val 16668156"/>
                <a:gd name="adj2" fmla="val 0"/>
              </a:avLst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219170">
                <a:defRPr/>
              </a:pPr>
              <a:endParaRPr kumimoji="1" lang="he-IL" sz="2800">
                <a:solidFill>
                  <a:schemeClr val="bg1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7" name="קשת 21">
              <a:extLst>
                <a:ext uri="{FF2B5EF4-FFF2-40B4-BE49-F238E27FC236}">
                  <a16:creationId xmlns:a16="http://schemas.microsoft.com/office/drawing/2014/main" id="{75F13C76-FB55-2048-2D4E-7CA34BABB7A7}"/>
                </a:ext>
              </a:extLst>
            </p:cNvPr>
            <p:cNvSpPr/>
            <p:nvPr/>
          </p:nvSpPr>
          <p:spPr>
            <a:xfrm rot="10800000" flipH="1">
              <a:off x="2121391" y="3649765"/>
              <a:ext cx="687841" cy="1358066"/>
            </a:xfrm>
            <a:prstGeom prst="arc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defTabSz="1219170">
                <a:defRPr/>
              </a:pPr>
              <a:endParaRPr kumimoji="1" lang="he-IL" sz="2800">
                <a:solidFill>
                  <a:schemeClr val="bg1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Connector 35">
            <a:extLst>
              <a:ext uri="{FF2B5EF4-FFF2-40B4-BE49-F238E27FC236}">
                <a16:creationId xmlns:a16="http://schemas.microsoft.com/office/drawing/2014/main" id="{B19C1110-B38D-038A-325E-9EE1A497C324}"/>
              </a:ext>
            </a:extLst>
          </p:cNvPr>
          <p:cNvCxnSpPr>
            <a:cxnSpLocks/>
          </p:cNvCxnSpPr>
          <p:nvPr/>
        </p:nvCxnSpPr>
        <p:spPr>
          <a:xfrm flipV="1">
            <a:off x="1620983" y="3859127"/>
            <a:ext cx="201168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6">
            <a:extLst>
              <a:ext uri="{FF2B5EF4-FFF2-40B4-BE49-F238E27FC236}">
                <a16:creationId xmlns:a16="http://schemas.microsoft.com/office/drawing/2014/main" id="{17CE14A9-699F-BDC8-D534-F69B5D32A870}"/>
              </a:ext>
            </a:extLst>
          </p:cNvPr>
          <p:cNvCxnSpPr>
            <a:cxnSpLocks/>
          </p:cNvCxnSpPr>
          <p:nvPr/>
        </p:nvCxnSpPr>
        <p:spPr>
          <a:xfrm flipV="1">
            <a:off x="1620983" y="3187918"/>
            <a:ext cx="201168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7">
            <a:extLst>
              <a:ext uri="{FF2B5EF4-FFF2-40B4-BE49-F238E27FC236}">
                <a16:creationId xmlns:a16="http://schemas.microsoft.com/office/drawing/2014/main" id="{6A5A1362-D937-19E3-C597-FEEB30FA257A}"/>
              </a:ext>
            </a:extLst>
          </p:cNvPr>
          <p:cNvCxnSpPr>
            <a:cxnSpLocks/>
          </p:cNvCxnSpPr>
          <p:nvPr/>
        </p:nvCxnSpPr>
        <p:spPr>
          <a:xfrm flipV="1">
            <a:off x="1610473" y="4461750"/>
            <a:ext cx="201168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1">
            <a:extLst>
              <a:ext uri="{FF2B5EF4-FFF2-40B4-BE49-F238E27FC236}">
                <a16:creationId xmlns:a16="http://schemas.microsoft.com/office/drawing/2014/main" id="{8477C3B4-80C2-83C5-E6CF-ADB21A498ADB}"/>
              </a:ext>
            </a:extLst>
          </p:cNvPr>
          <p:cNvSpPr txBox="1"/>
          <p:nvPr/>
        </p:nvSpPr>
        <p:spPr>
          <a:xfrm>
            <a:off x="4829365" y="983724"/>
            <a:ext cx="105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Outflow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CFEF9A52-6249-3B65-CAF7-795AC9041F51}"/>
              </a:ext>
            </a:extLst>
          </p:cNvPr>
          <p:cNvSpPr txBox="1"/>
          <p:nvPr/>
        </p:nvSpPr>
        <p:spPr>
          <a:xfrm>
            <a:off x="4533684" y="2903888"/>
            <a:ext cx="1645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Narrowest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4F22ACD7-FC3F-DDEF-4E6E-CCB6475C7D90}"/>
              </a:ext>
            </a:extLst>
          </p:cNvPr>
          <p:cNvSpPr txBox="1"/>
          <p:nvPr/>
        </p:nvSpPr>
        <p:spPr>
          <a:xfrm>
            <a:off x="4888136" y="4890467"/>
            <a:ext cx="1068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Inflow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68CDC2FB-0D3C-DDA6-FD6E-853AD5510C65}"/>
              </a:ext>
            </a:extLst>
          </p:cNvPr>
          <p:cNvSpPr txBox="1"/>
          <p:nvPr/>
        </p:nvSpPr>
        <p:spPr>
          <a:xfrm>
            <a:off x="833369" y="1641294"/>
            <a:ext cx="3554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Area/Perimeter measurements</a:t>
            </a:r>
          </a:p>
        </p:txBody>
      </p:sp>
      <p:cxnSp>
        <p:nvCxnSpPr>
          <p:cNvPr id="25" name="Straight Arrow Connector 106">
            <a:extLst>
              <a:ext uri="{FF2B5EF4-FFF2-40B4-BE49-F238E27FC236}">
                <a16:creationId xmlns:a16="http://schemas.microsoft.com/office/drawing/2014/main" id="{09D2E588-0BFD-8BDE-D832-8AFA5F50D6EF}"/>
              </a:ext>
            </a:extLst>
          </p:cNvPr>
          <p:cNvCxnSpPr/>
          <p:nvPr/>
        </p:nvCxnSpPr>
        <p:spPr bwMode="auto">
          <a:xfrm flipV="1">
            <a:off x="3561896" y="2558954"/>
            <a:ext cx="865482" cy="8723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107">
            <a:extLst>
              <a:ext uri="{FF2B5EF4-FFF2-40B4-BE49-F238E27FC236}">
                <a16:creationId xmlns:a16="http://schemas.microsoft.com/office/drawing/2014/main" id="{16FEB0D5-FCF4-BBD3-5BC7-421F47E4D1B4}"/>
              </a:ext>
            </a:extLst>
          </p:cNvPr>
          <p:cNvCxnSpPr>
            <a:cxnSpLocks/>
          </p:cNvCxnSpPr>
          <p:nvPr/>
        </p:nvCxnSpPr>
        <p:spPr bwMode="auto">
          <a:xfrm flipV="1">
            <a:off x="3526387" y="3988108"/>
            <a:ext cx="998630" cy="565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109">
            <a:extLst>
              <a:ext uri="{FF2B5EF4-FFF2-40B4-BE49-F238E27FC236}">
                <a16:creationId xmlns:a16="http://schemas.microsoft.com/office/drawing/2014/main" id="{15CD4CBB-5885-8830-3462-DAF913C266EA}"/>
              </a:ext>
            </a:extLst>
          </p:cNvPr>
          <p:cNvCxnSpPr>
            <a:cxnSpLocks/>
          </p:cNvCxnSpPr>
          <p:nvPr/>
        </p:nvCxnSpPr>
        <p:spPr bwMode="auto">
          <a:xfrm>
            <a:off x="3488245" y="4429328"/>
            <a:ext cx="1110189" cy="11555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77011309-9E14-B8B9-E70C-0B33B8E93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29" t="28951" r="25479" b="26085"/>
          <a:stretch/>
        </p:blipFill>
        <p:spPr>
          <a:xfrm>
            <a:off x="4675494" y="5297212"/>
            <a:ext cx="1550223" cy="14315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32AA1F-467C-495E-3086-4ADBA53FC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75" t="29104" r="27391" b="26085"/>
          <a:stretch/>
        </p:blipFill>
        <p:spPr>
          <a:xfrm>
            <a:off x="4602872" y="3350896"/>
            <a:ext cx="1622845" cy="15866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981093-68C0-B4DE-616D-9691298B2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79" t="26255" r="24795" b="27768"/>
          <a:stretch/>
        </p:blipFill>
        <p:spPr>
          <a:xfrm>
            <a:off x="4603057" y="1359568"/>
            <a:ext cx="1716060" cy="158666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01A0D57-A151-3874-1906-4A1438F5355F}"/>
              </a:ext>
            </a:extLst>
          </p:cNvPr>
          <p:cNvCxnSpPr/>
          <p:nvPr/>
        </p:nvCxnSpPr>
        <p:spPr bwMode="auto">
          <a:xfrm>
            <a:off x="21020" y="796151"/>
            <a:ext cx="10241280" cy="0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408532-00DE-E815-4BFF-D6231B57C055}"/>
              </a:ext>
            </a:extLst>
          </p:cNvPr>
          <p:cNvSpPr txBox="1"/>
          <p:nvPr/>
        </p:nvSpPr>
        <p:spPr>
          <a:xfrm>
            <a:off x="7592031" y="6457890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M Fukui, V Bapat</a:t>
            </a:r>
          </a:p>
        </p:txBody>
      </p:sp>
      <p:pic>
        <p:nvPicPr>
          <p:cNvPr id="30" name="Picture 1" descr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57546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552" y="-12526"/>
            <a:ext cx="8743950" cy="1143000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Cardiac CT Analysis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 TAVR Inflow &amp; Outflow: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nderexpanded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valve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0D211A-86A9-4058-893E-15DC64ACF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2" y="1640824"/>
            <a:ext cx="3422698" cy="3121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08015-B2F9-458A-8DD6-4669BB102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199" y="1640824"/>
            <a:ext cx="3422698" cy="3121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1CC4A-10F1-4E1A-9004-062EBCAA4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430" y="1640824"/>
            <a:ext cx="3414569" cy="31218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8715CE-D9B3-492F-9BC3-2756EB0D2070}"/>
              </a:ext>
            </a:extLst>
          </p:cNvPr>
          <p:cNvSpPr/>
          <p:nvPr/>
        </p:nvSpPr>
        <p:spPr>
          <a:xfrm>
            <a:off x="442226" y="4762716"/>
            <a:ext cx="25898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78644">
              <a:defRPr/>
            </a:pPr>
            <a:r>
              <a:rPr lang="en-US" altLang="en-US" sz="20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Inflow of 23mm S3</a:t>
            </a:r>
          </a:p>
          <a:p>
            <a:pPr defTabSz="578644">
              <a:defRPr/>
            </a:pPr>
            <a:endParaRPr lang="en-US" altLang="en-US" sz="1800" u="sng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Max: 22.0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Min:  20.8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Mean: </a:t>
            </a:r>
            <a:r>
              <a:rPr lang="en-US" altLang="en-US" sz="18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21.4</a:t>
            </a: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Perimeter = 67.2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Area = 359 mm</a:t>
            </a:r>
            <a:r>
              <a:rPr lang="en-US" altLang="en-US" sz="1800" kern="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2</a:t>
            </a: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8F653-3CE3-4D20-B603-D8FD47C798E1}"/>
              </a:ext>
            </a:extLst>
          </p:cNvPr>
          <p:cNvSpPr/>
          <p:nvPr/>
        </p:nvSpPr>
        <p:spPr>
          <a:xfrm>
            <a:off x="3653775" y="4765896"/>
            <a:ext cx="3195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78644">
              <a:defRPr/>
            </a:pPr>
            <a:r>
              <a:rPr lang="en-US" altLang="en-US" sz="20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Mid Frame of 23mm S3</a:t>
            </a:r>
          </a:p>
          <a:p>
            <a:pPr defTabSz="578644">
              <a:defRPr/>
            </a:pPr>
            <a:endParaRPr lang="en-US" altLang="en-US" sz="1800" u="sng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Max: 20.7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Min: 19.2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Mean: </a:t>
            </a:r>
            <a:r>
              <a:rPr lang="en-US" altLang="en-US" sz="18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19.9</a:t>
            </a: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Perimeter = 62.4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Area = 309.3 mm</a:t>
            </a:r>
            <a:r>
              <a:rPr lang="en-US" altLang="en-US" sz="1800" kern="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2</a:t>
            </a: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B36996-BB54-4EB4-B6C1-965F8EA75DE7}"/>
              </a:ext>
            </a:extLst>
          </p:cNvPr>
          <p:cNvSpPr/>
          <p:nvPr/>
        </p:nvSpPr>
        <p:spPr>
          <a:xfrm>
            <a:off x="7200114" y="4762716"/>
            <a:ext cx="29288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78644">
              <a:defRPr/>
            </a:pPr>
            <a:r>
              <a:rPr lang="en-US" altLang="en-US" sz="2000" b="1" u="sng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Outflow of 23mm S3</a:t>
            </a:r>
          </a:p>
          <a:p>
            <a:pPr defTabSz="578644">
              <a:defRPr/>
            </a:pPr>
            <a:endParaRPr lang="en-US" altLang="en-US" sz="1800" u="sng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Max: 21.8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Min: 20.9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Mean: </a:t>
            </a:r>
            <a:r>
              <a:rPr lang="en-US" altLang="en-US" sz="18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21.3</a:t>
            </a: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Perimeter = 67.2 mm</a:t>
            </a:r>
          </a:p>
          <a:p>
            <a:pPr defTabSz="578644">
              <a:defRPr/>
            </a:pP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Area = 359 mm</a:t>
            </a:r>
            <a:r>
              <a:rPr lang="en-US" altLang="en-US" sz="1800" kern="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2</a:t>
            </a:r>
            <a:r>
              <a:rPr lang="en-US" altLang="en-US" sz="18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010300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F37551DD-A2E3-CA13-8191-FD1DA163C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6" r="14906" b="35585"/>
          <a:stretch/>
        </p:blipFill>
        <p:spPr>
          <a:xfrm>
            <a:off x="4354859" y="674631"/>
            <a:ext cx="5220065" cy="5508737"/>
          </a:xfrm>
          <a:prstGeom prst="rect">
            <a:avLst/>
          </a:prstGeom>
        </p:spPr>
      </p:pic>
      <p:sp>
        <p:nvSpPr>
          <p:cNvPr id="4" name="Left Arrow 6">
            <a:extLst>
              <a:ext uri="{FF2B5EF4-FFF2-40B4-BE49-F238E27FC236}">
                <a16:creationId xmlns:a16="http://schemas.microsoft.com/office/drawing/2014/main" id="{9AA3531A-DFB7-0C74-3D6E-4E4E0D29C783}"/>
              </a:ext>
            </a:extLst>
          </p:cNvPr>
          <p:cNvSpPr/>
          <p:nvPr/>
        </p:nvSpPr>
        <p:spPr>
          <a:xfrm>
            <a:off x="8418202" y="1841052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8CE28-FB73-4B14-713E-0783C7C3D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2" y="1841052"/>
            <a:ext cx="3802769" cy="3802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EA7EB-3695-069A-93AA-10E7AD487922}"/>
              </a:ext>
            </a:extLst>
          </p:cNvPr>
          <p:cNvSpPr txBox="1"/>
          <p:nvPr/>
        </p:nvSpPr>
        <p:spPr>
          <a:xfrm>
            <a:off x="395812" y="674631"/>
            <a:ext cx="367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 TAV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14BB7-3922-9937-AB5A-C1C5F8370314}"/>
              </a:ext>
            </a:extLst>
          </p:cNvPr>
          <p:cNvSpPr txBox="1"/>
          <p:nvPr/>
        </p:nvSpPr>
        <p:spPr>
          <a:xfrm>
            <a:off x="7592031" y="6457890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Courtesy: M Fukui, V Bapat</a:t>
            </a:r>
          </a:p>
        </p:txBody>
      </p:sp>
      <p:pic>
        <p:nvPicPr>
          <p:cNvPr id="7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092" y="13329"/>
            <a:ext cx="398624" cy="472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40639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4711</TotalTime>
  <Words>1186</Words>
  <Application>Microsoft Office PowerPoint</Application>
  <PresentationFormat>35mm Slides</PresentationFormat>
  <Paragraphs>239</Paragraphs>
  <Slides>23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ヒラギノ角ゴ Pro W3</vt:lpstr>
      <vt:lpstr>Times New Roman</vt:lpstr>
      <vt:lpstr>Helvetica</vt:lpstr>
      <vt:lpstr>6_Default Design</vt:lpstr>
      <vt:lpstr>2_BASIC SHARMA BLUE</vt:lpstr>
      <vt:lpstr>Structural Heart Live Case #1 : AM, 82 YO F</vt:lpstr>
      <vt:lpstr> Transthoracic Echocardiogram </vt:lpstr>
      <vt:lpstr>Transesophageal Echocardiogram</vt:lpstr>
      <vt:lpstr>Previous TAVR in 2019</vt:lpstr>
      <vt:lpstr>PowerPoint Presentation</vt:lpstr>
      <vt:lpstr>PowerPoint Presentation</vt:lpstr>
      <vt:lpstr>PowerPoint Presentation</vt:lpstr>
      <vt:lpstr>Cardiac CT Analysis Previous TAVR Inflow &amp; Outflow: Underexpanded valve</vt:lpstr>
      <vt:lpstr>PowerPoint Presentation</vt:lpstr>
      <vt:lpstr>PowerPoint Presentation</vt:lpstr>
      <vt:lpstr>Index TAV: 23 mm Sapien 3</vt:lpstr>
      <vt:lpstr>Cardiac CT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Cardiac CT Analysis</vt:lpstr>
      <vt:lpstr>Aorto-Iliac Bifurcation</vt:lpstr>
      <vt:lpstr>Aortic Arch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CVICRSSHARMA</cp:lastModifiedBy>
  <cp:revision>552</cp:revision>
  <cp:lastPrinted>2021-04-11T19:31:10Z</cp:lastPrinted>
  <dcterms:created xsi:type="dcterms:W3CDTF">2019-05-13T14:16:18Z</dcterms:created>
  <dcterms:modified xsi:type="dcterms:W3CDTF">2023-12-07T14:11:01Z</dcterms:modified>
</cp:coreProperties>
</file>