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147469007" r:id="rId3"/>
    <p:sldId id="257" r:id="rId4"/>
    <p:sldId id="2147471540" r:id="rId5"/>
    <p:sldId id="2141412729" r:id="rId6"/>
    <p:sldId id="2141412730" r:id="rId7"/>
    <p:sldId id="2141412727" r:id="rId8"/>
    <p:sldId id="2141412728" r:id="rId9"/>
    <p:sldId id="2141412732" r:id="rId10"/>
    <p:sldId id="2147469006" r:id="rId11"/>
    <p:sldId id="426" r:id="rId12"/>
    <p:sldId id="428" r:id="rId13"/>
    <p:sldId id="429" r:id="rId14"/>
    <p:sldId id="430" r:id="rId15"/>
    <p:sldId id="2147469005" r:id="rId16"/>
    <p:sldId id="2147469010" r:id="rId17"/>
    <p:sldId id="2147469008" r:id="rId18"/>
    <p:sldId id="2147469013" r:id="rId19"/>
    <p:sldId id="2135715419" r:id="rId20"/>
    <p:sldId id="2147469011" r:id="rId21"/>
    <p:sldId id="2147469012" r:id="rId22"/>
    <p:sldId id="2141412735" r:id="rId23"/>
    <p:sldId id="2147471541" r:id="rId24"/>
    <p:sldId id="214141272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29A6"/>
    <a:srgbClr val="371C72"/>
    <a:srgbClr val="3D1F7F"/>
    <a:srgbClr val="5028A5"/>
    <a:srgbClr val="7555A4"/>
    <a:srgbClr val="251E54"/>
    <a:srgbClr val="FFFDF9"/>
    <a:srgbClr val="EE7624"/>
    <a:srgbClr val="834F8A"/>
    <a:srgbClr val="AE7D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9" autoAdjust="0"/>
    <p:restoredTop sz="94660"/>
  </p:normalViewPr>
  <p:slideViewPr>
    <p:cSldViewPr snapToGrid="0" showGuides="1">
      <p:cViewPr varScale="1">
        <p:scale>
          <a:sx n="82" d="100"/>
          <a:sy n="82" d="100"/>
        </p:scale>
        <p:origin x="581" y="48"/>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ata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ata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rawing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651C0A-AF75-FB47-9A1F-A99C9754EC4F}" type="doc">
      <dgm:prSet loTypeId="urn:microsoft.com/office/officeart/2018/2/layout/IconVerticalSolidList" loCatId="icon" qsTypeId="urn:microsoft.com/office/officeart/2005/8/quickstyle/simple1" qsCatId="simple" csTypeId="urn:microsoft.com/office/officeart/2005/8/colors/colorful1" csCatId="colorful" phldr="1"/>
      <dgm:spPr/>
      <dgm:t>
        <a:bodyPr/>
        <a:lstStyle/>
        <a:p>
          <a:endParaRPr lang="en-US"/>
        </a:p>
      </dgm:t>
    </dgm:pt>
    <dgm:pt modelId="{8656666E-BCD1-4F44-B3A4-AFA6367EF30F}">
      <dgm:prSet phldrT="[Text]"/>
      <dgm:spPr/>
      <dgm:t>
        <a:bodyPr/>
        <a:lstStyle/>
        <a:p>
          <a:pPr>
            <a:lnSpc>
              <a:spcPct val="100000"/>
            </a:lnSpc>
          </a:pPr>
          <a:r>
            <a:rPr lang="en-US" b="1"/>
            <a:t>Imaging</a:t>
          </a:r>
        </a:p>
      </dgm:t>
    </dgm:pt>
    <dgm:pt modelId="{2AD380C9-E605-C242-B846-771058519CD3}" type="parTrans" cxnId="{0810A45E-93AC-B342-B2D0-822DBDB5393C}">
      <dgm:prSet/>
      <dgm:spPr/>
      <dgm:t>
        <a:bodyPr/>
        <a:lstStyle/>
        <a:p>
          <a:endParaRPr lang="en-US"/>
        </a:p>
      </dgm:t>
    </dgm:pt>
    <dgm:pt modelId="{3156073A-0129-3D4E-A096-281019FBA1B9}" type="sibTrans" cxnId="{0810A45E-93AC-B342-B2D0-822DBDB5393C}">
      <dgm:prSet/>
      <dgm:spPr/>
      <dgm:t>
        <a:bodyPr/>
        <a:lstStyle/>
        <a:p>
          <a:endParaRPr lang="en-US"/>
        </a:p>
      </dgm:t>
    </dgm:pt>
    <dgm:pt modelId="{9D02CE49-E718-1B43-95FC-E77923DB1B56}">
      <dgm:prSet phldrT="[Text]"/>
      <dgm:spPr/>
      <dgm:t>
        <a:bodyPr/>
        <a:lstStyle/>
        <a:p>
          <a:pPr>
            <a:lnSpc>
              <a:spcPct val="100000"/>
            </a:lnSpc>
          </a:pPr>
          <a:r>
            <a:rPr lang="en-US" b="1" i="1"/>
            <a:t>Artificial Intelligence</a:t>
          </a:r>
        </a:p>
      </dgm:t>
    </dgm:pt>
    <dgm:pt modelId="{BD752479-CB4E-A34B-A2D0-F522B8C639C6}" type="parTrans" cxnId="{ACBAEDDA-2AE3-CD48-8049-DE8884A380B2}">
      <dgm:prSet/>
      <dgm:spPr/>
      <dgm:t>
        <a:bodyPr/>
        <a:lstStyle/>
        <a:p>
          <a:endParaRPr lang="en-US"/>
        </a:p>
      </dgm:t>
    </dgm:pt>
    <dgm:pt modelId="{C3D71CA8-A4FD-204E-9B93-313ECEA4EF76}" type="sibTrans" cxnId="{ACBAEDDA-2AE3-CD48-8049-DE8884A380B2}">
      <dgm:prSet/>
      <dgm:spPr/>
      <dgm:t>
        <a:bodyPr/>
        <a:lstStyle/>
        <a:p>
          <a:endParaRPr lang="en-US"/>
        </a:p>
      </dgm:t>
    </dgm:pt>
    <dgm:pt modelId="{9307FDAD-AA13-8B48-892B-8AB7C37B932A}">
      <dgm:prSet phldrT="[Text]"/>
      <dgm:spPr/>
      <dgm:t>
        <a:bodyPr/>
        <a:lstStyle/>
        <a:p>
          <a:pPr>
            <a:lnSpc>
              <a:spcPct val="100000"/>
            </a:lnSpc>
          </a:pPr>
          <a:r>
            <a:rPr lang="en-US" b="1"/>
            <a:t>Clinical Decision Making</a:t>
          </a:r>
        </a:p>
      </dgm:t>
    </dgm:pt>
    <dgm:pt modelId="{0676B545-1EC7-BB4C-A68F-A9F87728E65C}" type="parTrans" cxnId="{D47B7C59-C57D-1D43-93A9-939AFB8C64A2}">
      <dgm:prSet/>
      <dgm:spPr/>
      <dgm:t>
        <a:bodyPr/>
        <a:lstStyle/>
        <a:p>
          <a:endParaRPr lang="en-US"/>
        </a:p>
      </dgm:t>
    </dgm:pt>
    <dgm:pt modelId="{67BE4946-6F52-9446-9C91-0616411378B3}" type="sibTrans" cxnId="{D47B7C59-C57D-1D43-93A9-939AFB8C64A2}">
      <dgm:prSet/>
      <dgm:spPr/>
      <dgm:t>
        <a:bodyPr/>
        <a:lstStyle/>
        <a:p>
          <a:endParaRPr lang="en-US"/>
        </a:p>
      </dgm:t>
    </dgm:pt>
    <dgm:pt modelId="{3A4BF834-A998-EC44-A847-CC1111176C59}">
      <dgm:prSet phldrT="[Text]"/>
      <dgm:spPr/>
      <dgm:t>
        <a:bodyPr/>
        <a:lstStyle/>
        <a:p>
          <a:pPr>
            <a:lnSpc>
              <a:spcPct val="100000"/>
            </a:lnSpc>
          </a:pPr>
          <a:r>
            <a:rPr lang="en-US" b="1" i="1"/>
            <a:t>Timing of Intervention</a:t>
          </a:r>
        </a:p>
      </dgm:t>
    </dgm:pt>
    <dgm:pt modelId="{2DA86C2B-694A-A741-9A1E-6162A5EDE7F1}" type="parTrans" cxnId="{AB982C4F-54DD-814C-A9AE-38F5FE732A28}">
      <dgm:prSet/>
      <dgm:spPr/>
      <dgm:t>
        <a:bodyPr/>
        <a:lstStyle/>
        <a:p>
          <a:endParaRPr lang="en-US"/>
        </a:p>
      </dgm:t>
    </dgm:pt>
    <dgm:pt modelId="{FF8CCAC9-9285-B045-8D26-853B61881404}" type="sibTrans" cxnId="{AB982C4F-54DD-814C-A9AE-38F5FE732A28}">
      <dgm:prSet/>
      <dgm:spPr/>
      <dgm:t>
        <a:bodyPr/>
        <a:lstStyle/>
        <a:p>
          <a:endParaRPr lang="en-US"/>
        </a:p>
      </dgm:t>
    </dgm:pt>
    <dgm:pt modelId="{D3FA895A-AD7B-1144-BB0C-B6E3541E9634}">
      <dgm:prSet phldrT="[Text]"/>
      <dgm:spPr/>
      <dgm:t>
        <a:bodyPr/>
        <a:lstStyle/>
        <a:p>
          <a:pPr>
            <a:lnSpc>
              <a:spcPct val="100000"/>
            </a:lnSpc>
          </a:pPr>
          <a:r>
            <a:rPr lang="en-US" b="1"/>
            <a:t>Therapies</a:t>
          </a:r>
        </a:p>
      </dgm:t>
    </dgm:pt>
    <dgm:pt modelId="{9CB21414-0D1B-3D4C-B8C9-8776282EAE37}" type="parTrans" cxnId="{EB87FA59-5BB4-6240-B0CC-33D388B11903}">
      <dgm:prSet/>
      <dgm:spPr/>
      <dgm:t>
        <a:bodyPr/>
        <a:lstStyle/>
        <a:p>
          <a:endParaRPr lang="en-US"/>
        </a:p>
      </dgm:t>
    </dgm:pt>
    <dgm:pt modelId="{377EC516-7614-3747-B54B-4FD1E7919D1B}" type="sibTrans" cxnId="{EB87FA59-5BB4-6240-B0CC-33D388B11903}">
      <dgm:prSet/>
      <dgm:spPr/>
      <dgm:t>
        <a:bodyPr/>
        <a:lstStyle/>
        <a:p>
          <a:endParaRPr lang="en-US"/>
        </a:p>
      </dgm:t>
    </dgm:pt>
    <dgm:pt modelId="{354E6A47-668D-AF4E-A4E3-19C0ED34A3E9}">
      <dgm:prSet phldrT="[Text]"/>
      <dgm:spPr/>
      <dgm:t>
        <a:bodyPr/>
        <a:lstStyle/>
        <a:p>
          <a:pPr>
            <a:lnSpc>
              <a:spcPct val="100000"/>
            </a:lnSpc>
          </a:pPr>
          <a:r>
            <a:rPr lang="en-US" b="1" i="1"/>
            <a:t>Repair</a:t>
          </a:r>
        </a:p>
      </dgm:t>
    </dgm:pt>
    <dgm:pt modelId="{40EF0A70-803C-9949-AE3D-BAD8C3D76679}" type="parTrans" cxnId="{019D2498-A577-C649-8650-D2E8F778DAF1}">
      <dgm:prSet/>
      <dgm:spPr/>
      <dgm:t>
        <a:bodyPr/>
        <a:lstStyle/>
        <a:p>
          <a:endParaRPr lang="en-US"/>
        </a:p>
      </dgm:t>
    </dgm:pt>
    <dgm:pt modelId="{053884D7-F793-2C47-8F1F-D824C5063C33}" type="sibTrans" cxnId="{019D2498-A577-C649-8650-D2E8F778DAF1}">
      <dgm:prSet/>
      <dgm:spPr/>
      <dgm:t>
        <a:bodyPr/>
        <a:lstStyle/>
        <a:p>
          <a:endParaRPr lang="en-US"/>
        </a:p>
      </dgm:t>
    </dgm:pt>
    <dgm:pt modelId="{373E8CE4-AF87-BF44-825C-D52CC54B97E4}">
      <dgm:prSet phldrT="[Text]"/>
      <dgm:spPr/>
      <dgm:t>
        <a:bodyPr/>
        <a:lstStyle/>
        <a:p>
          <a:pPr>
            <a:lnSpc>
              <a:spcPct val="100000"/>
            </a:lnSpc>
          </a:pPr>
          <a:r>
            <a:rPr lang="en-US" b="1" i="1"/>
            <a:t>Replacement</a:t>
          </a:r>
        </a:p>
      </dgm:t>
    </dgm:pt>
    <dgm:pt modelId="{2331B6C7-1C07-AE4C-8799-6C8E3D21B1AC}" type="parTrans" cxnId="{0FEE55B7-0293-8042-9719-2CE2845A0A76}">
      <dgm:prSet/>
      <dgm:spPr/>
      <dgm:t>
        <a:bodyPr/>
        <a:lstStyle/>
        <a:p>
          <a:endParaRPr lang="en-US"/>
        </a:p>
      </dgm:t>
    </dgm:pt>
    <dgm:pt modelId="{60042B78-E635-5444-8A4C-D79FB77BE2EA}" type="sibTrans" cxnId="{0FEE55B7-0293-8042-9719-2CE2845A0A76}">
      <dgm:prSet/>
      <dgm:spPr/>
      <dgm:t>
        <a:bodyPr/>
        <a:lstStyle/>
        <a:p>
          <a:endParaRPr lang="en-US"/>
        </a:p>
      </dgm:t>
    </dgm:pt>
    <dgm:pt modelId="{34CD894D-62FC-45DF-A29C-77EA75A56F6C}" type="pres">
      <dgm:prSet presAssocID="{5E651C0A-AF75-FB47-9A1F-A99C9754EC4F}" presName="root" presStyleCnt="0">
        <dgm:presLayoutVars>
          <dgm:dir/>
          <dgm:resizeHandles val="exact"/>
        </dgm:presLayoutVars>
      </dgm:prSet>
      <dgm:spPr/>
    </dgm:pt>
    <dgm:pt modelId="{B600DBA4-CBDE-45FF-9A49-0BED86201CF4}" type="pres">
      <dgm:prSet presAssocID="{8656666E-BCD1-4F44-B3A4-AFA6367EF30F}" presName="compNode" presStyleCnt="0"/>
      <dgm:spPr/>
    </dgm:pt>
    <dgm:pt modelId="{16800A34-E08D-46DD-99AB-67779E9B5D62}" type="pres">
      <dgm:prSet presAssocID="{8656666E-BCD1-4F44-B3A4-AFA6367EF30F}" presName="bgRect" presStyleLbl="bgShp" presStyleIdx="0" presStyleCnt="3"/>
      <dgm:spPr/>
    </dgm:pt>
    <dgm:pt modelId="{10A557F5-BD72-497D-93A6-91024130D391}" type="pres">
      <dgm:prSet presAssocID="{8656666E-BCD1-4F44-B3A4-AFA6367EF30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rain"/>
        </a:ext>
      </dgm:extLst>
    </dgm:pt>
    <dgm:pt modelId="{38EB916A-9466-41EB-80DC-7C1C89E38647}" type="pres">
      <dgm:prSet presAssocID="{8656666E-BCD1-4F44-B3A4-AFA6367EF30F}" presName="spaceRect" presStyleCnt="0"/>
      <dgm:spPr/>
    </dgm:pt>
    <dgm:pt modelId="{7D7AE41B-F64B-42DF-8F4F-9EEF142C9CEC}" type="pres">
      <dgm:prSet presAssocID="{8656666E-BCD1-4F44-B3A4-AFA6367EF30F}" presName="parTx" presStyleLbl="revTx" presStyleIdx="0" presStyleCnt="6">
        <dgm:presLayoutVars>
          <dgm:chMax val="0"/>
          <dgm:chPref val="0"/>
        </dgm:presLayoutVars>
      </dgm:prSet>
      <dgm:spPr/>
    </dgm:pt>
    <dgm:pt modelId="{451BA0B5-49CC-4779-9B3C-D01AE91FC539}" type="pres">
      <dgm:prSet presAssocID="{8656666E-BCD1-4F44-B3A4-AFA6367EF30F}" presName="desTx" presStyleLbl="revTx" presStyleIdx="1" presStyleCnt="6">
        <dgm:presLayoutVars/>
      </dgm:prSet>
      <dgm:spPr/>
    </dgm:pt>
    <dgm:pt modelId="{5EF0B37D-6B4C-4956-BB67-EB50AA64A051}" type="pres">
      <dgm:prSet presAssocID="{3156073A-0129-3D4E-A096-281019FBA1B9}" presName="sibTrans" presStyleCnt="0"/>
      <dgm:spPr/>
    </dgm:pt>
    <dgm:pt modelId="{38B19013-630D-4935-9752-5BA8F88D5AAD}" type="pres">
      <dgm:prSet presAssocID="{9307FDAD-AA13-8B48-892B-8AB7C37B932A}" presName="compNode" presStyleCnt="0"/>
      <dgm:spPr/>
    </dgm:pt>
    <dgm:pt modelId="{C3252BEA-48FB-4906-9314-9B43B8F1FD10}" type="pres">
      <dgm:prSet presAssocID="{9307FDAD-AA13-8B48-892B-8AB7C37B932A}" presName="bgRect" presStyleLbl="bgShp" presStyleIdx="1" presStyleCnt="3"/>
      <dgm:spPr/>
    </dgm:pt>
    <dgm:pt modelId="{F4A833D7-CD42-4AE9-A7F5-C1D623D26D13}" type="pres">
      <dgm:prSet presAssocID="{9307FDAD-AA13-8B48-892B-8AB7C37B932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topwatch"/>
        </a:ext>
      </dgm:extLst>
    </dgm:pt>
    <dgm:pt modelId="{CECA9860-F2EE-4335-91E4-07F432AD6402}" type="pres">
      <dgm:prSet presAssocID="{9307FDAD-AA13-8B48-892B-8AB7C37B932A}" presName="spaceRect" presStyleCnt="0"/>
      <dgm:spPr/>
    </dgm:pt>
    <dgm:pt modelId="{EFFF3293-4268-4E90-9879-904781CD05E2}" type="pres">
      <dgm:prSet presAssocID="{9307FDAD-AA13-8B48-892B-8AB7C37B932A}" presName="parTx" presStyleLbl="revTx" presStyleIdx="2" presStyleCnt="6">
        <dgm:presLayoutVars>
          <dgm:chMax val="0"/>
          <dgm:chPref val="0"/>
        </dgm:presLayoutVars>
      </dgm:prSet>
      <dgm:spPr/>
    </dgm:pt>
    <dgm:pt modelId="{6817AF29-EBE3-4076-992A-40F3B103C80A}" type="pres">
      <dgm:prSet presAssocID="{9307FDAD-AA13-8B48-892B-8AB7C37B932A}" presName="desTx" presStyleLbl="revTx" presStyleIdx="3" presStyleCnt="6">
        <dgm:presLayoutVars/>
      </dgm:prSet>
      <dgm:spPr/>
    </dgm:pt>
    <dgm:pt modelId="{587A5D33-AD1A-4193-9DB7-E78FC475C2D8}" type="pres">
      <dgm:prSet presAssocID="{67BE4946-6F52-9446-9C91-0616411378B3}" presName="sibTrans" presStyleCnt="0"/>
      <dgm:spPr/>
    </dgm:pt>
    <dgm:pt modelId="{DD52B381-77A3-4E31-BCFE-2E4D2852852E}" type="pres">
      <dgm:prSet presAssocID="{D3FA895A-AD7B-1144-BB0C-B6E3541E9634}" presName="compNode" presStyleCnt="0"/>
      <dgm:spPr/>
    </dgm:pt>
    <dgm:pt modelId="{C8455661-E373-421B-8DAA-4341B527D511}" type="pres">
      <dgm:prSet presAssocID="{D3FA895A-AD7B-1144-BB0C-B6E3541E9634}" presName="bgRect" presStyleLbl="bgShp" presStyleIdx="2" presStyleCnt="3"/>
      <dgm:spPr/>
    </dgm:pt>
    <dgm:pt modelId="{54A100FF-A245-479E-9C3F-B549375D6522}" type="pres">
      <dgm:prSet presAssocID="{D3FA895A-AD7B-1144-BB0C-B6E3541E963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Tools"/>
        </a:ext>
      </dgm:extLst>
    </dgm:pt>
    <dgm:pt modelId="{6D0E8684-3AB7-4E90-A8D8-98DC98CF34BE}" type="pres">
      <dgm:prSet presAssocID="{D3FA895A-AD7B-1144-BB0C-B6E3541E9634}" presName="spaceRect" presStyleCnt="0"/>
      <dgm:spPr/>
    </dgm:pt>
    <dgm:pt modelId="{5BAC54EF-85A7-4165-82E0-AF015DCF24BE}" type="pres">
      <dgm:prSet presAssocID="{D3FA895A-AD7B-1144-BB0C-B6E3541E9634}" presName="parTx" presStyleLbl="revTx" presStyleIdx="4" presStyleCnt="6">
        <dgm:presLayoutVars>
          <dgm:chMax val="0"/>
          <dgm:chPref val="0"/>
        </dgm:presLayoutVars>
      </dgm:prSet>
      <dgm:spPr/>
    </dgm:pt>
    <dgm:pt modelId="{B98AF510-1D87-4389-8128-B54EABE2AD11}" type="pres">
      <dgm:prSet presAssocID="{D3FA895A-AD7B-1144-BB0C-B6E3541E9634}" presName="desTx" presStyleLbl="revTx" presStyleIdx="5" presStyleCnt="6">
        <dgm:presLayoutVars/>
      </dgm:prSet>
      <dgm:spPr/>
    </dgm:pt>
  </dgm:ptLst>
  <dgm:cxnLst>
    <dgm:cxn modelId="{6871DF04-274D-744E-B01B-083C2589AE0E}" type="presOf" srcId="{3A4BF834-A998-EC44-A847-CC1111176C59}" destId="{6817AF29-EBE3-4076-992A-40F3B103C80A}" srcOrd="0" destOrd="0" presId="urn:microsoft.com/office/officeart/2018/2/layout/IconVerticalSolidList"/>
    <dgm:cxn modelId="{FE6F715C-BFF4-C249-AB13-EB0FF1B694DB}" type="presOf" srcId="{8656666E-BCD1-4F44-B3A4-AFA6367EF30F}" destId="{7D7AE41B-F64B-42DF-8F4F-9EEF142C9CEC}" srcOrd="0" destOrd="0" presId="urn:microsoft.com/office/officeart/2018/2/layout/IconVerticalSolidList"/>
    <dgm:cxn modelId="{0810A45E-93AC-B342-B2D0-822DBDB5393C}" srcId="{5E651C0A-AF75-FB47-9A1F-A99C9754EC4F}" destId="{8656666E-BCD1-4F44-B3A4-AFA6367EF30F}" srcOrd="0" destOrd="0" parTransId="{2AD380C9-E605-C242-B846-771058519CD3}" sibTransId="{3156073A-0129-3D4E-A096-281019FBA1B9}"/>
    <dgm:cxn modelId="{0DEB4666-BE09-C445-8887-592400425AC1}" type="presOf" srcId="{9D02CE49-E718-1B43-95FC-E77923DB1B56}" destId="{451BA0B5-49CC-4779-9B3C-D01AE91FC539}" srcOrd="0" destOrd="0" presId="urn:microsoft.com/office/officeart/2018/2/layout/IconVerticalSolidList"/>
    <dgm:cxn modelId="{0014F44D-9183-0C4E-A8C4-311DADF2B6E6}" type="presOf" srcId="{5E651C0A-AF75-FB47-9A1F-A99C9754EC4F}" destId="{34CD894D-62FC-45DF-A29C-77EA75A56F6C}" srcOrd="0" destOrd="0" presId="urn:microsoft.com/office/officeart/2018/2/layout/IconVerticalSolidList"/>
    <dgm:cxn modelId="{AB982C4F-54DD-814C-A9AE-38F5FE732A28}" srcId="{9307FDAD-AA13-8B48-892B-8AB7C37B932A}" destId="{3A4BF834-A998-EC44-A847-CC1111176C59}" srcOrd="0" destOrd="0" parTransId="{2DA86C2B-694A-A741-9A1E-6162A5EDE7F1}" sibTransId="{FF8CCAC9-9285-B045-8D26-853B61881404}"/>
    <dgm:cxn modelId="{D47B7C59-C57D-1D43-93A9-939AFB8C64A2}" srcId="{5E651C0A-AF75-FB47-9A1F-A99C9754EC4F}" destId="{9307FDAD-AA13-8B48-892B-8AB7C37B932A}" srcOrd="1" destOrd="0" parTransId="{0676B545-1EC7-BB4C-A68F-A9F87728E65C}" sibTransId="{67BE4946-6F52-9446-9C91-0616411378B3}"/>
    <dgm:cxn modelId="{EB87FA59-5BB4-6240-B0CC-33D388B11903}" srcId="{5E651C0A-AF75-FB47-9A1F-A99C9754EC4F}" destId="{D3FA895A-AD7B-1144-BB0C-B6E3541E9634}" srcOrd="2" destOrd="0" parTransId="{9CB21414-0D1B-3D4C-B8C9-8776282EAE37}" sibTransId="{377EC516-7614-3747-B54B-4FD1E7919D1B}"/>
    <dgm:cxn modelId="{766C997E-16CD-4746-8EC0-F7A42C500BA6}" type="presOf" srcId="{D3FA895A-AD7B-1144-BB0C-B6E3541E9634}" destId="{5BAC54EF-85A7-4165-82E0-AF015DCF24BE}" srcOrd="0" destOrd="0" presId="urn:microsoft.com/office/officeart/2018/2/layout/IconVerticalSolidList"/>
    <dgm:cxn modelId="{019D2498-A577-C649-8650-D2E8F778DAF1}" srcId="{D3FA895A-AD7B-1144-BB0C-B6E3541E9634}" destId="{354E6A47-668D-AF4E-A4E3-19C0ED34A3E9}" srcOrd="0" destOrd="0" parTransId="{40EF0A70-803C-9949-AE3D-BAD8C3D76679}" sibTransId="{053884D7-F793-2C47-8F1F-D824C5063C33}"/>
    <dgm:cxn modelId="{1D2C0DAD-C644-BA41-90B9-F80599C99A54}" type="presOf" srcId="{9307FDAD-AA13-8B48-892B-8AB7C37B932A}" destId="{EFFF3293-4268-4E90-9879-904781CD05E2}" srcOrd="0" destOrd="0" presId="urn:microsoft.com/office/officeart/2018/2/layout/IconVerticalSolidList"/>
    <dgm:cxn modelId="{0FEE55B7-0293-8042-9719-2CE2845A0A76}" srcId="{D3FA895A-AD7B-1144-BB0C-B6E3541E9634}" destId="{373E8CE4-AF87-BF44-825C-D52CC54B97E4}" srcOrd="1" destOrd="0" parTransId="{2331B6C7-1C07-AE4C-8799-6C8E3D21B1AC}" sibTransId="{60042B78-E635-5444-8A4C-D79FB77BE2EA}"/>
    <dgm:cxn modelId="{ACBAEDDA-2AE3-CD48-8049-DE8884A380B2}" srcId="{8656666E-BCD1-4F44-B3A4-AFA6367EF30F}" destId="{9D02CE49-E718-1B43-95FC-E77923DB1B56}" srcOrd="0" destOrd="0" parTransId="{BD752479-CB4E-A34B-A2D0-F522B8C639C6}" sibTransId="{C3D71CA8-A4FD-204E-9B93-313ECEA4EF76}"/>
    <dgm:cxn modelId="{FD75B6DF-0270-2545-BFFB-7996E8CBD1C0}" type="presOf" srcId="{354E6A47-668D-AF4E-A4E3-19C0ED34A3E9}" destId="{B98AF510-1D87-4389-8128-B54EABE2AD11}" srcOrd="0" destOrd="0" presId="urn:microsoft.com/office/officeart/2018/2/layout/IconVerticalSolidList"/>
    <dgm:cxn modelId="{D8CC7BE5-62D2-734C-B6D6-AEC333B00C4B}" type="presOf" srcId="{373E8CE4-AF87-BF44-825C-D52CC54B97E4}" destId="{B98AF510-1D87-4389-8128-B54EABE2AD11}" srcOrd="0" destOrd="1" presId="urn:microsoft.com/office/officeart/2018/2/layout/IconVerticalSolidList"/>
    <dgm:cxn modelId="{557A2A1F-8087-174C-890E-3AAD8ECC1780}" type="presParOf" srcId="{34CD894D-62FC-45DF-A29C-77EA75A56F6C}" destId="{B600DBA4-CBDE-45FF-9A49-0BED86201CF4}" srcOrd="0" destOrd="0" presId="urn:microsoft.com/office/officeart/2018/2/layout/IconVerticalSolidList"/>
    <dgm:cxn modelId="{C385468B-A513-6146-9F45-51746A1FD2B1}" type="presParOf" srcId="{B600DBA4-CBDE-45FF-9A49-0BED86201CF4}" destId="{16800A34-E08D-46DD-99AB-67779E9B5D62}" srcOrd="0" destOrd="0" presId="urn:microsoft.com/office/officeart/2018/2/layout/IconVerticalSolidList"/>
    <dgm:cxn modelId="{C9765832-B84D-BA4C-9A65-688F17533AA3}" type="presParOf" srcId="{B600DBA4-CBDE-45FF-9A49-0BED86201CF4}" destId="{10A557F5-BD72-497D-93A6-91024130D391}" srcOrd="1" destOrd="0" presId="urn:microsoft.com/office/officeart/2018/2/layout/IconVerticalSolidList"/>
    <dgm:cxn modelId="{2F0A6AB1-74EA-814B-A104-EE195D3C3834}" type="presParOf" srcId="{B600DBA4-CBDE-45FF-9A49-0BED86201CF4}" destId="{38EB916A-9466-41EB-80DC-7C1C89E38647}" srcOrd="2" destOrd="0" presId="urn:microsoft.com/office/officeart/2018/2/layout/IconVerticalSolidList"/>
    <dgm:cxn modelId="{7E87252D-D85D-1743-852F-19E947D5A52D}" type="presParOf" srcId="{B600DBA4-CBDE-45FF-9A49-0BED86201CF4}" destId="{7D7AE41B-F64B-42DF-8F4F-9EEF142C9CEC}" srcOrd="3" destOrd="0" presId="urn:microsoft.com/office/officeart/2018/2/layout/IconVerticalSolidList"/>
    <dgm:cxn modelId="{EB2E7EB1-F023-C148-9BE2-F6A1DC0385F3}" type="presParOf" srcId="{B600DBA4-CBDE-45FF-9A49-0BED86201CF4}" destId="{451BA0B5-49CC-4779-9B3C-D01AE91FC539}" srcOrd="4" destOrd="0" presId="urn:microsoft.com/office/officeart/2018/2/layout/IconVerticalSolidList"/>
    <dgm:cxn modelId="{4EE62898-63F2-E147-9261-F1B8652CD6FD}" type="presParOf" srcId="{34CD894D-62FC-45DF-A29C-77EA75A56F6C}" destId="{5EF0B37D-6B4C-4956-BB67-EB50AA64A051}" srcOrd="1" destOrd="0" presId="urn:microsoft.com/office/officeart/2018/2/layout/IconVerticalSolidList"/>
    <dgm:cxn modelId="{7051862A-E66A-0E42-82B4-00452C88B14F}" type="presParOf" srcId="{34CD894D-62FC-45DF-A29C-77EA75A56F6C}" destId="{38B19013-630D-4935-9752-5BA8F88D5AAD}" srcOrd="2" destOrd="0" presId="urn:microsoft.com/office/officeart/2018/2/layout/IconVerticalSolidList"/>
    <dgm:cxn modelId="{0A0C5569-2E59-7F4F-8976-BDFF26F44353}" type="presParOf" srcId="{38B19013-630D-4935-9752-5BA8F88D5AAD}" destId="{C3252BEA-48FB-4906-9314-9B43B8F1FD10}" srcOrd="0" destOrd="0" presId="urn:microsoft.com/office/officeart/2018/2/layout/IconVerticalSolidList"/>
    <dgm:cxn modelId="{73ABEC14-605A-114A-A4B7-3F812CD74F28}" type="presParOf" srcId="{38B19013-630D-4935-9752-5BA8F88D5AAD}" destId="{F4A833D7-CD42-4AE9-A7F5-C1D623D26D13}" srcOrd="1" destOrd="0" presId="urn:microsoft.com/office/officeart/2018/2/layout/IconVerticalSolidList"/>
    <dgm:cxn modelId="{DACB1741-177E-A74E-991F-DFD105A31FC4}" type="presParOf" srcId="{38B19013-630D-4935-9752-5BA8F88D5AAD}" destId="{CECA9860-F2EE-4335-91E4-07F432AD6402}" srcOrd="2" destOrd="0" presId="urn:microsoft.com/office/officeart/2018/2/layout/IconVerticalSolidList"/>
    <dgm:cxn modelId="{3220019B-DFEA-9C45-8B55-856F67F15013}" type="presParOf" srcId="{38B19013-630D-4935-9752-5BA8F88D5AAD}" destId="{EFFF3293-4268-4E90-9879-904781CD05E2}" srcOrd="3" destOrd="0" presId="urn:microsoft.com/office/officeart/2018/2/layout/IconVerticalSolidList"/>
    <dgm:cxn modelId="{9EA474EB-22A6-8B49-BAB7-B12DB517282D}" type="presParOf" srcId="{38B19013-630D-4935-9752-5BA8F88D5AAD}" destId="{6817AF29-EBE3-4076-992A-40F3B103C80A}" srcOrd="4" destOrd="0" presId="urn:microsoft.com/office/officeart/2018/2/layout/IconVerticalSolidList"/>
    <dgm:cxn modelId="{89BAEE86-4667-DC4C-9CEF-999E48E1A3A1}" type="presParOf" srcId="{34CD894D-62FC-45DF-A29C-77EA75A56F6C}" destId="{587A5D33-AD1A-4193-9DB7-E78FC475C2D8}" srcOrd="3" destOrd="0" presId="urn:microsoft.com/office/officeart/2018/2/layout/IconVerticalSolidList"/>
    <dgm:cxn modelId="{F71E9195-82DB-2744-8D1C-9C04998D2C5D}" type="presParOf" srcId="{34CD894D-62FC-45DF-A29C-77EA75A56F6C}" destId="{DD52B381-77A3-4E31-BCFE-2E4D2852852E}" srcOrd="4" destOrd="0" presId="urn:microsoft.com/office/officeart/2018/2/layout/IconVerticalSolidList"/>
    <dgm:cxn modelId="{0BFCC69B-78E1-9347-B48C-70234D71AA50}" type="presParOf" srcId="{DD52B381-77A3-4E31-BCFE-2E4D2852852E}" destId="{C8455661-E373-421B-8DAA-4341B527D511}" srcOrd="0" destOrd="0" presId="urn:microsoft.com/office/officeart/2018/2/layout/IconVerticalSolidList"/>
    <dgm:cxn modelId="{6E2045C9-C3DD-104A-9283-D935C7F54CE1}" type="presParOf" srcId="{DD52B381-77A3-4E31-BCFE-2E4D2852852E}" destId="{54A100FF-A245-479E-9C3F-B549375D6522}" srcOrd="1" destOrd="0" presId="urn:microsoft.com/office/officeart/2018/2/layout/IconVerticalSolidList"/>
    <dgm:cxn modelId="{BA568F88-4F4A-D947-B3F7-7C58C2F2CA65}" type="presParOf" srcId="{DD52B381-77A3-4E31-BCFE-2E4D2852852E}" destId="{6D0E8684-3AB7-4E90-A8D8-98DC98CF34BE}" srcOrd="2" destOrd="0" presId="urn:microsoft.com/office/officeart/2018/2/layout/IconVerticalSolidList"/>
    <dgm:cxn modelId="{3B96D29C-58C1-8748-930B-B7C7D2F8655C}" type="presParOf" srcId="{DD52B381-77A3-4E31-BCFE-2E4D2852852E}" destId="{5BAC54EF-85A7-4165-82E0-AF015DCF24BE}" srcOrd="3" destOrd="0" presId="urn:microsoft.com/office/officeart/2018/2/layout/IconVerticalSolidList"/>
    <dgm:cxn modelId="{F59EA0BC-AAAE-0148-9B67-5290E69768A4}" type="presParOf" srcId="{DD52B381-77A3-4E31-BCFE-2E4D2852852E}" destId="{B98AF510-1D87-4389-8128-B54EABE2AD11}"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92435ED-1B06-0C49-9FC0-7E3D3818236D}" type="doc">
      <dgm:prSet loTypeId="urn:microsoft.com/office/officeart/2005/8/layout/target2" loCatId="relationship" qsTypeId="urn:microsoft.com/office/officeart/2005/8/quickstyle/simple1" qsCatId="simple" csTypeId="urn:microsoft.com/office/officeart/2005/8/colors/colorful1" csCatId="colorful" phldr="1"/>
      <dgm:spPr/>
      <dgm:t>
        <a:bodyPr/>
        <a:lstStyle/>
        <a:p>
          <a:endParaRPr lang="en-US"/>
        </a:p>
      </dgm:t>
    </dgm:pt>
    <dgm:pt modelId="{C1F7FBF8-DB02-E948-B6E7-CCAE29FCE964}">
      <dgm:prSet/>
      <dgm:spPr>
        <a:solidFill>
          <a:srgbClr val="C00000"/>
        </a:solidFill>
      </dgm:spPr>
      <dgm:t>
        <a:bodyPr/>
        <a:lstStyle/>
        <a:p>
          <a:r>
            <a:rPr lang="en-US" b="1" i="1" dirty="0">
              <a:ln>
                <a:noFill/>
              </a:ln>
              <a:solidFill>
                <a:srgbClr val="FFFF00"/>
              </a:solidFill>
              <a:effectLst>
                <a:outerShdw blurRad="50800" dist="38100" dir="2700000" algn="tl" rotWithShape="0">
                  <a:prstClr val="black">
                    <a:alpha val="40000"/>
                  </a:prstClr>
                </a:outerShdw>
              </a:effectLst>
            </a:rPr>
            <a:t>Anatomic challenges</a:t>
          </a:r>
          <a:endParaRPr lang="en-US" dirty="0">
            <a:ln>
              <a:noFill/>
            </a:ln>
            <a:solidFill>
              <a:srgbClr val="FFFF00"/>
            </a:solidFill>
            <a:effectLst>
              <a:outerShdw blurRad="50800" dist="38100" dir="2700000" algn="tl" rotWithShape="0">
                <a:prstClr val="black">
                  <a:alpha val="40000"/>
                </a:prstClr>
              </a:outerShdw>
            </a:effectLst>
          </a:endParaRPr>
        </a:p>
      </dgm:t>
    </dgm:pt>
    <dgm:pt modelId="{4929CAD9-E6C1-DD4A-80B1-228A18EA587A}" type="parTrans" cxnId="{873D69E2-9D5B-4C4F-8D81-1965824C1D21}">
      <dgm:prSet/>
      <dgm:spPr/>
      <dgm:t>
        <a:bodyPr/>
        <a:lstStyle/>
        <a:p>
          <a:endParaRPr lang="en-US"/>
        </a:p>
      </dgm:t>
    </dgm:pt>
    <dgm:pt modelId="{126026A5-11E1-284D-9751-7B15DC17E73F}" type="sibTrans" cxnId="{873D69E2-9D5B-4C4F-8D81-1965824C1D21}">
      <dgm:prSet/>
      <dgm:spPr/>
      <dgm:t>
        <a:bodyPr/>
        <a:lstStyle/>
        <a:p>
          <a:endParaRPr lang="en-US"/>
        </a:p>
      </dgm:t>
    </dgm:pt>
    <dgm:pt modelId="{F4BFBE6E-72B2-7648-9F3D-E928B4D5D767}">
      <dgm:prSet custT="1"/>
      <dgm:spPr/>
      <dgm:t>
        <a:bodyPr/>
        <a:lstStyle/>
        <a:p>
          <a:r>
            <a:rPr lang="en-US" sz="1600" b="1"/>
            <a:t>Sizing</a:t>
          </a:r>
        </a:p>
      </dgm:t>
    </dgm:pt>
    <dgm:pt modelId="{0646B9A1-4E7E-894C-BF61-1201C664C8FD}" type="parTrans" cxnId="{2BF64722-B1D6-AE45-87CD-B0AB1CFFA815}">
      <dgm:prSet/>
      <dgm:spPr/>
      <dgm:t>
        <a:bodyPr/>
        <a:lstStyle/>
        <a:p>
          <a:endParaRPr lang="en-US"/>
        </a:p>
      </dgm:t>
    </dgm:pt>
    <dgm:pt modelId="{39445926-02AB-4545-80EC-5C279AF6BCF7}" type="sibTrans" cxnId="{2BF64722-B1D6-AE45-87CD-B0AB1CFFA815}">
      <dgm:prSet/>
      <dgm:spPr/>
      <dgm:t>
        <a:bodyPr/>
        <a:lstStyle/>
        <a:p>
          <a:endParaRPr lang="en-US"/>
        </a:p>
      </dgm:t>
    </dgm:pt>
    <dgm:pt modelId="{8896A41B-57C3-224F-9650-9D8C415AE4D1}">
      <dgm:prSet/>
      <dgm:spPr/>
      <dgm:t>
        <a:bodyPr/>
        <a:lstStyle/>
        <a:p>
          <a:r>
            <a:rPr lang="en-US" b="1" dirty="0"/>
            <a:t>LVOTO (still)…</a:t>
          </a:r>
        </a:p>
      </dgm:t>
    </dgm:pt>
    <dgm:pt modelId="{E605D3C2-6B2E-7B43-AC88-8C83439DF0BC}" type="parTrans" cxnId="{EBA5B6D3-57C3-E949-888A-837AADB0E718}">
      <dgm:prSet/>
      <dgm:spPr/>
      <dgm:t>
        <a:bodyPr/>
        <a:lstStyle/>
        <a:p>
          <a:endParaRPr lang="en-US"/>
        </a:p>
      </dgm:t>
    </dgm:pt>
    <dgm:pt modelId="{1D44A710-0840-9745-93D5-7B817E1B9878}" type="sibTrans" cxnId="{EBA5B6D3-57C3-E949-888A-837AADB0E718}">
      <dgm:prSet/>
      <dgm:spPr/>
      <dgm:t>
        <a:bodyPr/>
        <a:lstStyle/>
        <a:p>
          <a:endParaRPr lang="en-US"/>
        </a:p>
      </dgm:t>
    </dgm:pt>
    <dgm:pt modelId="{612372D4-0A44-EC40-A8EF-4293FB15D86B}">
      <dgm:prSet/>
      <dgm:spPr/>
      <dgm:t>
        <a:bodyPr/>
        <a:lstStyle/>
        <a:p>
          <a:r>
            <a:rPr lang="en-US" b="1" dirty="0"/>
            <a:t>Inability to treat varying pathologies</a:t>
          </a:r>
        </a:p>
      </dgm:t>
    </dgm:pt>
    <dgm:pt modelId="{D5A2EF36-F377-9943-A1EC-B753307C0A73}" type="parTrans" cxnId="{A8481EA9-5F5B-814C-8F56-27194ACFF58F}">
      <dgm:prSet/>
      <dgm:spPr/>
      <dgm:t>
        <a:bodyPr/>
        <a:lstStyle/>
        <a:p>
          <a:endParaRPr lang="en-US"/>
        </a:p>
      </dgm:t>
    </dgm:pt>
    <dgm:pt modelId="{9CFF132E-7E7D-8644-8C0B-38E753442CF6}" type="sibTrans" cxnId="{A8481EA9-5F5B-814C-8F56-27194ACFF58F}">
      <dgm:prSet/>
      <dgm:spPr/>
      <dgm:t>
        <a:bodyPr/>
        <a:lstStyle/>
        <a:p>
          <a:endParaRPr lang="en-US"/>
        </a:p>
      </dgm:t>
    </dgm:pt>
    <dgm:pt modelId="{B1297BCC-EA02-0F45-822B-4DB3D9BD74BB}">
      <dgm:prSet/>
      <dgm:spPr>
        <a:solidFill>
          <a:srgbClr val="00B050"/>
        </a:solidFill>
      </dgm:spPr>
      <dgm:t>
        <a:bodyPr/>
        <a:lstStyle/>
        <a:p>
          <a:r>
            <a:rPr lang="en-US" b="1" i="1" dirty="0">
              <a:solidFill>
                <a:srgbClr val="FFFF00"/>
              </a:solidFill>
              <a:effectLst>
                <a:outerShdw blurRad="50800" dist="38100" dir="2700000" algn="tl" rotWithShape="0">
                  <a:prstClr val="black">
                    <a:alpha val="40000"/>
                  </a:prstClr>
                </a:outerShdw>
              </a:effectLst>
            </a:rPr>
            <a:t>Device challenges</a:t>
          </a:r>
          <a:endParaRPr lang="en-US" dirty="0">
            <a:solidFill>
              <a:srgbClr val="FFFF00"/>
            </a:solidFill>
            <a:effectLst>
              <a:outerShdw blurRad="50800" dist="38100" dir="2700000" algn="tl" rotWithShape="0">
                <a:prstClr val="black">
                  <a:alpha val="40000"/>
                </a:prstClr>
              </a:outerShdw>
            </a:effectLst>
          </a:endParaRPr>
        </a:p>
      </dgm:t>
    </dgm:pt>
    <dgm:pt modelId="{1EA58763-AC06-9445-A5AA-786E791D0137}" type="parTrans" cxnId="{3AB57E15-634F-9245-88C2-E40B880A1404}">
      <dgm:prSet/>
      <dgm:spPr/>
      <dgm:t>
        <a:bodyPr/>
        <a:lstStyle/>
        <a:p>
          <a:endParaRPr lang="en-US"/>
        </a:p>
      </dgm:t>
    </dgm:pt>
    <dgm:pt modelId="{82F56271-5240-D247-97FF-43C950043C93}" type="sibTrans" cxnId="{3AB57E15-634F-9245-88C2-E40B880A1404}">
      <dgm:prSet/>
      <dgm:spPr/>
      <dgm:t>
        <a:bodyPr/>
        <a:lstStyle/>
        <a:p>
          <a:endParaRPr lang="en-US"/>
        </a:p>
      </dgm:t>
    </dgm:pt>
    <dgm:pt modelId="{7BC19B3D-1250-4D42-9382-8980054C4A64}">
      <dgm:prSet/>
      <dgm:spPr/>
      <dgm:t>
        <a:bodyPr/>
        <a:lstStyle/>
        <a:p>
          <a:r>
            <a:rPr lang="en-US" b="1" dirty="0"/>
            <a:t>Leaflet thrombosis</a:t>
          </a:r>
        </a:p>
      </dgm:t>
    </dgm:pt>
    <dgm:pt modelId="{E7FA3251-665C-8749-954D-3FB1A8ED908B}" type="parTrans" cxnId="{A79E6D60-95DD-F34C-A0BD-FF72D256F345}">
      <dgm:prSet/>
      <dgm:spPr/>
      <dgm:t>
        <a:bodyPr/>
        <a:lstStyle/>
        <a:p>
          <a:endParaRPr lang="en-US"/>
        </a:p>
      </dgm:t>
    </dgm:pt>
    <dgm:pt modelId="{99501D59-7358-C74B-8C0C-9BCFDD6CB0FE}" type="sibTrans" cxnId="{A79E6D60-95DD-F34C-A0BD-FF72D256F345}">
      <dgm:prSet/>
      <dgm:spPr/>
      <dgm:t>
        <a:bodyPr/>
        <a:lstStyle/>
        <a:p>
          <a:endParaRPr lang="en-US"/>
        </a:p>
      </dgm:t>
    </dgm:pt>
    <dgm:pt modelId="{15AE660F-0A00-264E-B001-48B8BDB1A762}">
      <dgm:prSet/>
      <dgm:spPr/>
      <dgm:t>
        <a:bodyPr/>
        <a:lstStyle/>
        <a:p>
          <a:r>
            <a:rPr lang="en-US" b="1"/>
            <a:t>Need for AC</a:t>
          </a:r>
        </a:p>
      </dgm:t>
    </dgm:pt>
    <dgm:pt modelId="{AB0CA1F1-3F57-9A45-822B-10AC8C2A4418}" type="parTrans" cxnId="{020C02AA-0228-5F43-BB0A-72118ABA9773}">
      <dgm:prSet/>
      <dgm:spPr/>
      <dgm:t>
        <a:bodyPr/>
        <a:lstStyle/>
        <a:p>
          <a:endParaRPr lang="en-US"/>
        </a:p>
      </dgm:t>
    </dgm:pt>
    <dgm:pt modelId="{7B94AB70-EEBB-D14C-BFFE-1E52D255D66E}" type="sibTrans" cxnId="{020C02AA-0228-5F43-BB0A-72118ABA9773}">
      <dgm:prSet/>
      <dgm:spPr/>
      <dgm:t>
        <a:bodyPr/>
        <a:lstStyle/>
        <a:p>
          <a:endParaRPr lang="en-US"/>
        </a:p>
      </dgm:t>
    </dgm:pt>
    <dgm:pt modelId="{B28CF635-715F-3E4A-8242-E5F240D76C6B}">
      <dgm:prSet/>
      <dgm:spPr/>
      <dgm:t>
        <a:bodyPr/>
        <a:lstStyle/>
        <a:p>
          <a:r>
            <a:rPr lang="en-US" b="1"/>
            <a:t>Elevated gradients</a:t>
          </a:r>
        </a:p>
      </dgm:t>
    </dgm:pt>
    <dgm:pt modelId="{55C3E2E9-9E42-AD42-9391-7EBC495E1E18}" type="parTrans" cxnId="{C182EB91-B040-124D-B272-12A31E05F5CC}">
      <dgm:prSet/>
      <dgm:spPr/>
      <dgm:t>
        <a:bodyPr/>
        <a:lstStyle/>
        <a:p>
          <a:endParaRPr lang="en-US"/>
        </a:p>
      </dgm:t>
    </dgm:pt>
    <dgm:pt modelId="{44259E9E-9D4F-7647-98F6-290AA72E0D1C}" type="sibTrans" cxnId="{C182EB91-B040-124D-B272-12A31E05F5CC}">
      <dgm:prSet/>
      <dgm:spPr/>
      <dgm:t>
        <a:bodyPr/>
        <a:lstStyle/>
        <a:p>
          <a:endParaRPr lang="en-US"/>
        </a:p>
      </dgm:t>
    </dgm:pt>
    <dgm:pt modelId="{96AF469B-0A50-464C-A81D-2CD4C7497C27}">
      <dgm:prSet/>
      <dgm:spPr>
        <a:effectLst>
          <a:outerShdw blurRad="50800" dist="38100" dir="2700000" algn="tl" rotWithShape="0">
            <a:prstClr val="black">
              <a:alpha val="40000"/>
            </a:prstClr>
          </a:outerShdw>
        </a:effectLst>
      </dgm:spPr>
      <dgm:t>
        <a:bodyPr/>
        <a:lstStyle/>
        <a:p>
          <a:r>
            <a:rPr lang="en-US" b="1" i="1" dirty="0">
              <a:solidFill>
                <a:srgbClr val="FFFF00"/>
              </a:solidFill>
              <a:effectLst>
                <a:outerShdw blurRad="50800" dist="38100" dir="2700000" algn="tl" rotWithShape="0">
                  <a:prstClr val="black">
                    <a:alpha val="40000"/>
                  </a:prstClr>
                </a:outerShdw>
              </a:effectLst>
            </a:rPr>
            <a:t>Procedural Challenges</a:t>
          </a:r>
          <a:endParaRPr lang="en-US" dirty="0">
            <a:solidFill>
              <a:srgbClr val="FFFF00"/>
            </a:solidFill>
            <a:effectLst>
              <a:outerShdw blurRad="50800" dist="38100" dir="2700000" algn="tl" rotWithShape="0">
                <a:prstClr val="black">
                  <a:alpha val="40000"/>
                </a:prstClr>
              </a:outerShdw>
            </a:effectLst>
          </a:endParaRPr>
        </a:p>
      </dgm:t>
    </dgm:pt>
    <dgm:pt modelId="{507CA3B8-67CE-2640-9AC0-F24B6468C23F}" type="parTrans" cxnId="{7540A52C-88BF-3945-BC17-AF2428AB13B8}">
      <dgm:prSet/>
      <dgm:spPr/>
      <dgm:t>
        <a:bodyPr/>
        <a:lstStyle/>
        <a:p>
          <a:endParaRPr lang="en-US"/>
        </a:p>
      </dgm:t>
    </dgm:pt>
    <dgm:pt modelId="{082ABB1A-286D-9F48-8842-455A533E6376}" type="sibTrans" cxnId="{7540A52C-88BF-3945-BC17-AF2428AB13B8}">
      <dgm:prSet/>
      <dgm:spPr/>
      <dgm:t>
        <a:bodyPr/>
        <a:lstStyle/>
        <a:p>
          <a:endParaRPr lang="en-US"/>
        </a:p>
      </dgm:t>
    </dgm:pt>
    <dgm:pt modelId="{E8334924-7DE9-7944-BDDB-AE8B762E53FD}">
      <dgm:prSet/>
      <dgm:spPr/>
      <dgm:t>
        <a:bodyPr/>
        <a:lstStyle/>
        <a:p>
          <a:r>
            <a:rPr lang="en-US" b="1" dirty="0"/>
            <a:t>Overly complex devices</a:t>
          </a:r>
        </a:p>
      </dgm:t>
    </dgm:pt>
    <dgm:pt modelId="{7FB201BB-5815-8840-AF9C-B3FE82450C3D}" type="parTrans" cxnId="{A4F9F09D-E50A-0D43-809F-197E89792A52}">
      <dgm:prSet/>
      <dgm:spPr/>
      <dgm:t>
        <a:bodyPr/>
        <a:lstStyle/>
        <a:p>
          <a:endParaRPr lang="en-US"/>
        </a:p>
      </dgm:t>
    </dgm:pt>
    <dgm:pt modelId="{611E177F-A059-5B4F-9F17-CF22D4D067C8}" type="sibTrans" cxnId="{A4F9F09D-E50A-0D43-809F-197E89792A52}">
      <dgm:prSet/>
      <dgm:spPr/>
      <dgm:t>
        <a:bodyPr/>
        <a:lstStyle/>
        <a:p>
          <a:endParaRPr lang="en-US"/>
        </a:p>
      </dgm:t>
    </dgm:pt>
    <dgm:pt modelId="{F25443F5-ABB1-E04B-8434-2D48AB7AD347}">
      <dgm:prSet/>
      <dgm:spPr/>
      <dgm:t>
        <a:bodyPr/>
        <a:lstStyle/>
        <a:p>
          <a:r>
            <a:rPr lang="en-US" b="1" dirty="0"/>
            <a:t>Too high risk pts – won’t benefit from durability </a:t>
          </a:r>
        </a:p>
      </dgm:t>
    </dgm:pt>
    <dgm:pt modelId="{64909415-586C-B944-B339-591D5C7CF1FF}" type="parTrans" cxnId="{4C3F259C-8458-EE41-918C-B06DA571719E}">
      <dgm:prSet/>
      <dgm:spPr/>
      <dgm:t>
        <a:bodyPr/>
        <a:lstStyle/>
        <a:p>
          <a:endParaRPr lang="en-US"/>
        </a:p>
      </dgm:t>
    </dgm:pt>
    <dgm:pt modelId="{85C7F9CC-A72B-2D49-AB91-07F74800AB69}" type="sibTrans" cxnId="{4C3F259C-8458-EE41-918C-B06DA571719E}">
      <dgm:prSet/>
      <dgm:spPr/>
      <dgm:t>
        <a:bodyPr/>
        <a:lstStyle/>
        <a:p>
          <a:endParaRPr lang="en-US"/>
        </a:p>
      </dgm:t>
    </dgm:pt>
    <dgm:pt modelId="{D80780D4-FD33-AA47-B594-F2F6C36ECFBA}">
      <dgm:prSet/>
      <dgm:spPr/>
      <dgm:t>
        <a:bodyPr/>
        <a:lstStyle/>
        <a:p>
          <a:r>
            <a:rPr lang="en-US" b="1" dirty="0"/>
            <a:t>(who cares how long it lasts? Pts will die in 2-5 years anyway)</a:t>
          </a:r>
        </a:p>
      </dgm:t>
    </dgm:pt>
    <dgm:pt modelId="{E1D86884-DB6E-6242-9AE8-7662A065A463}" type="parTrans" cxnId="{6907EE2B-3BDE-1844-BA58-F50FF2A5F498}">
      <dgm:prSet/>
      <dgm:spPr/>
      <dgm:t>
        <a:bodyPr/>
        <a:lstStyle/>
        <a:p>
          <a:endParaRPr lang="en-US"/>
        </a:p>
      </dgm:t>
    </dgm:pt>
    <dgm:pt modelId="{1C25FB6E-D8B4-5344-B009-DC965AAAE0D3}" type="sibTrans" cxnId="{6907EE2B-3BDE-1844-BA58-F50FF2A5F498}">
      <dgm:prSet/>
      <dgm:spPr/>
      <dgm:t>
        <a:bodyPr/>
        <a:lstStyle/>
        <a:p>
          <a:endParaRPr lang="en-US"/>
        </a:p>
      </dgm:t>
    </dgm:pt>
    <dgm:pt modelId="{CD6851AD-359D-D344-8DA8-AAB5BB348820}" type="pres">
      <dgm:prSet presAssocID="{692435ED-1B06-0C49-9FC0-7E3D3818236D}" presName="Name0" presStyleCnt="0">
        <dgm:presLayoutVars>
          <dgm:chMax val="3"/>
          <dgm:chPref val="1"/>
          <dgm:dir/>
          <dgm:animLvl val="lvl"/>
          <dgm:resizeHandles/>
        </dgm:presLayoutVars>
      </dgm:prSet>
      <dgm:spPr/>
    </dgm:pt>
    <dgm:pt modelId="{2F7DA520-8D55-C440-A481-2C7254AEDCA5}" type="pres">
      <dgm:prSet presAssocID="{692435ED-1B06-0C49-9FC0-7E3D3818236D}" presName="outerBox" presStyleCnt="0"/>
      <dgm:spPr/>
    </dgm:pt>
    <dgm:pt modelId="{0592369F-2114-E841-9594-8E2FE31FC2FA}" type="pres">
      <dgm:prSet presAssocID="{692435ED-1B06-0C49-9FC0-7E3D3818236D}" presName="outerBoxParent" presStyleLbl="node1" presStyleIdx="0" presStyleCnt="3" custLinFactNeighborY="-202"/>
      <dgm:spPr/>
    </dgm:pt>
    <dgm:pt modelId="{D4EF370F-E180-904C-B780-2BB445D4AB16}" type="pres">
      <dgm:prSet presAssocID="{692435ED-1B06-0C49-9FC0-7E3D3818236D}" presName="outerBoxChildren" presStyleCnt="0"/>
      <dgm:spPr/>
    </dgm:pt>
    <dgm:pt modelId="{6AA5B319-68EC-464A-AC02-7D2EE700D836}" type="pres">
      <dgm:prSet presAssocID="{F4BFBE6E-72B2-7648-9F3D-E928B4D5D767}" presName="oChild" presStyleLbl="fgAcc1" presStyleIdx="0" presStyleCnt="8">
        <dgm:presLayoutVars>
          <dgm:bulletEnabled val="1"/>
        </dgm:presLayoutVars>
      </dgm:prSet>
      <dgm:spPr/>
    </dgm:pt>
    <dgm:pt modelId="{6C66492F-1698-8F45-96CB-380AE2C67EA1}" type="pres">
      <dgm:prSet presAssocID="{39445926-02AB-4545-80EC-5C279AF6BCF7}" presName="outerSibTrans" presStyleCnt="0"/>
      <dgm:spPr/>
    </dgm:pt>
    <dgm:pt modelId="{685CEF6A-9287-5D48-8444-3B70E81BB2B0}" type="pres">
      <dgm:prSet presAssocID="{8896A41B-57C3-224F-9650-9D8C415AE4D1}" presName="oChild" presStyleLbl="fgAcc1" presStyleIdx="1" presStyleCnt="8">
        <dgm:presLayoutVars>
          <dgm:bulletEnabled val="1"/>
        </dgm:presLayoutVars>
      </dgm:prSet>
      <dgm:spPr/>
    </dgm:pt>
    <dgm:pt modelId="{275D0B6D-B094-F949-A554-CCFDC4C980C5}" type="pres">
      <dgm:prSet presAssocID="{1D44A710-0840-9745-93D5-7B817E1B9878}" presName="outerSibTrans" presStyleCnt="0"/>
      <dgm:spPr/>
    </dgm:pt>
    <dgm:pt modelId="{D123DE9B-2521-D644-9ABF-7C7389AB6E3F}" type="pres">
      <dgm:prSet presAssocID="{612372D4-0A44-EC40-A8EF-4293FB15D86B}" presName="oChild" presStyleLbl="fgAcc1" presStyleIdx="2" presStyleCnt="8">
        <dgm:presLayoutVars>
          <dgm:bulletEnabled val="1"/>
        </dgm:presLayoutVars>
      </dgm:prSet>
      <dgm:spPr/>
    </dgm:pt>
    <dgm:pt modelId="{8F27D465-DD0E-9E42-9114-B36C924BFA55}" type="pres">
      <dgm:prSet presAssocID="{692435ED-1B06-0C49-9FC0-7E3D3818236D}" presName="middleBox" presStyleCnt="0"/>
      <dgm:spPr/>
    </dgm:pt>
    <dgm:pt modelId="{0AF8DEA2-F253-9144-AB46-AE48AD0A004D}" type="pres">
      <dgm:prSet presAssocID="{692435ED-1B06-0C49-9FC0-7E3D3818236D}" presName="middleBoxParent" presStyleLbl="node1" presStyleIdx="1" presStyleCnt="3"/>
      <dgm:spPr/>
    </dgm:pt>
    <dgm:pt modelId="{8DE7B13B-2908-3346-8E8F-D785AC75F47B}" type="pres">
      <dgm:prSet presAssocID="{692435ED-1B06-0C49-9FC0-7E3D3818236D}" presName="middleBoxChildren" presStyleCnt="0"/>
      <dgm:spPr/>
    </dgm:pt>
    <dgm:pt modelId="{A39EA517-CFA1-1F48-A011-6F181CEE6F84}" type="pres">
      <dgm:prSet presAssocID="{7BC19B3D-1250-4D42-9382-8980054C4A64}" presName="mChild" presStyleLbl="fgAcc1" presStyleIdx="3" presStyleCnt="8">
        <dgm:presLayoutVars>
          <dgm:bulletEnabled val="1"/>
        </dgm:presLayoutVars>
      </dgm:prSet>
      <dgm:spPr/>
    </dgm:pt>
    <dgm:pt modelId="{07089E25-B329-F342-BFA9-EE1E609DA4E6}" type="pres">
      <dgm:prSet presAssocID="{99501D59-7358-C74B-8C0C-9BCFDD6CB0FE}" presName="middleSibTrans" presStyleCnt="0"/>
      <dgm:spPr/>
    </dgm:pt>
    <dgm:pt modelId="{71C5F074-C00B-834B-B883-39F41E1B08D3}" type="pres">
      <dgm:prSet presAssocID="{15AE660F-0A00-264E-B001-48B8BDB1A762}" presName="mChild" presStyleLbl="fgAcc1" presStyleIdx="4" presStyleCnt="8">
        <dgm:presLayoutVars>
          <dgm:bulletEnabled val="1"/>
        </dgm:presLayoutVars>
      </dgm:prSet>
      <dgm:spPr/>
    </dgm:pt>
    <dgm:pt modelId="{0549853B-8BC6-F848-8CAB-5B2EBB919AC4}" type="pres">
      <dgm:prSet presAssocID="{7B94AB70-EEBB-D14C-BFFE-1E52D255D66E}" presName="middleSibTrans" presStyleCnt="0"/>
      <dgm:spPr/>
    </dgm:pt>
    <dgm:pt modelId="{07F2D8F4-FA98-F04D-82A0-1A5FB630945E}" type="pres">
      <dgm:prSet presAssocID="{B28CF635-715F-3E4A-8242-E5F240D76C6B}" presName="mChild" presStyleLbl="fgAcc1" presStyleIdx="5" presStyleCnt="8">
        <dgm:presLayoutVars>
          <dgm:bulletEnabled val="1"/>
        </dgm:presLayoutVars>
      </dgm:prSet>
      <dgm:spPr/>
    </dgm:pt>
    <dgm:pt modelId="{C6C6AF02-B709-4346-A896-A61FEBC92517}" type="pres">
      <dgm:prSet presAssocID="{692435ED-1B06-0C49-9FC0-7E3D3818236D}" presName="centerBox" presStyleCnt="0"/>
      <dgm:spPr/>
    </dgm:pt>
    <dgm:pt modelId="{1DF7C86B-8C33-C744-A543-34F7E33BE946}" type="pres">
      <dgm:prSet presAssocID="{692435ED-1B06-0C49-9FC0-7E3D3818236D}" presName="centerBoxParent" presStyleLbl="node1" presStyleIdx="2" presStyleCnt="3"/>
      <dgm:spPr/>
    </dgm:pt>
    <dgm:pt modelId="{692BA0B9-43B2-0E43-A097-FC43463C5A31}" type="pres">
      <dgm:prSet presAssocID="{692435ED-1B06-0C49-9FC0-7E3D3818236D}" presName="centerBoxChildren" presStyleCnt="0"/>
      <dgm:spPr/>
    </dgm:pt>
    <dgm:pt modelId="{E2F30685-2C4B-EF4F-B3C4-DB84CCCD8EC3}" type="pres">
      <dgm:prSet presAssocID="{E8334924-7DE9-7944-BDDB-AE8B762E53FD}" presName="cChild" presStyleLbl="fgAcc1" presStyleIdx="6" presStyleCnt="8">
        <dgm:presLayoutVars>
          <dgm:bulletEnabled val="1"/>
        </dgm:presLayoutVars>
      </dgm:prSet>
      <dgm:spPr/>
    </dgm:pt>
    <dgm:pt modelId="{FC713EAB-0566-474C-8F0C-A7216D48D87F}" type="pres">
      <dgm:prSet presAssocID="{611E177F-A059-5B4F-9F17-CF22D4D067C8}" presName="centerSibTrans" presStyleCnt="0"/>
      <dgm:spPr/>
    </dgm:pt>
    <dgm:pt modelId="{B0083609-BF77-704F-A4EE-B53C1C8287C7}" type="pres">
      <dgm:prSet presAssocID="{F25443F5-ABB1-E04B-8434-2D48AB7AD347}" presName="cChild" presStyleLbl="fgAcc1" presStyleIdx="7" presStyleCnt="8">
        <dgm:presLayoutVars>
          <dgm:bulletEnabled val="1"/>
        </dgm:presLayoutVars>
      </dgm:prSet>
      <dgm:spPr/>
    </dgm:pt>
  </dgm:ptLst>
  <dgm:cxnLst>
    <dgm:cxn modelId="{CCCD4D06-1C65-BD4D-B774-71EF23E97707}" type="presOf" srcId="{D80780D4-FD33-AA47-B594-F2F6C36ECFBA}" destId="{B0083609-BF77-704F-A4EE-B53C1C8287C7}" srcOrd="0" destOrd="1" presId="urn:microsoft.com/office/officeart/2005/8/layout/target2"/>
    <dgm:cxn modelId="{05715807-88F9-5E44-9683-2EECBE0B5AFC}" type="presOf" srcId="{F4BFBE6E-72B2-7648-9F3D-E928B4D5D767}" destId="{6AA5B319-68EC-464A-AC02-7D2EE700D836}" srcOrd="0" destOrd="0" presId="urn:microsoft.com/office/officeart/2005/8/layout/target2"/>
    <dgm:cxn modelId="{3AB57E15-634F-9245-88C2-E40B880A1404}" srcId="{692435ED-1B06-0C49-9FC0-7E3D3818236D}" destId="{B1297BCC-EA02-0F45-822B-4DB3D9BD74BB}" srcOrd="1" destOrd="0" parTransId="{1EA58763-AC06-9445-A5AA-786E791D0137}" sibTransId="{82F56271-5240-D247-97FF-43C950043C93}"/>
    <dgm:cxn modelId="{562C6B1C-1F9E-2D40-A45C-5F56888508CD}" type="presOf" srcId="{F25443F5-ABB1-E04B-8434-2D48AB7AD347}" destId="{B0083609-BF77-704F-A4EE-B53C1C8287C7}" srcOrd="0" destOrd="0" presId="urn:microsoft.com/office/officeart/2005/8/layout/target2"/>
    <dgm:cxn modelId="{2BF64722-B1D6-AE45-87CD-B0AB1CFFA815}" srcId="{C1F7FBF8-DB02-E948-B6E7-CCAE29FCE964}" destId="{F4BFBE6E-72B2-7648-9F3D-E928B4D5D767}" srcOrd="0" destOrd="0" parTransId="{0646B9A1-4E7E-894C-BF61-1201C664C8FD}" sibTransId="{39445926-02AB-4545-80EC-5C279AF6BCF7}"/>
    <dgm:cxn modelId="{6907EE2B-3BDE-1844-BA58-F50FF2A5F498}" srcId="{F25443F5-ABB1-E04B-8434-2D48AB7AD347}" destId="{D80780D4-FD33-AA47-B594-F2F6C36ECFBA}" srcOrd="0" destOrd="0" parTransId="{E1D86884-DB6E-6242-9AE8-7662A065A463}" sibTransId="{1C25FB6E-D8B4-5344-B009-DC965AAAE0D3}"/>
    <dgm:cxn modelId="{7540A52C-88BF-3945-BC17-AF2428AB13B8}" srcId="{692435ED-1B06-0C49-9FC0-7E3D3818236D}" destId="{96AF469B-0A50-464C-A81D-2CD4C7497C27}" srcOrd="2" destOrd="0" parTransId="{507CA3B8-67CE-2640-9AC0-F24B6468C23F}" sibTransId="{082ABB1A-286D-9F48-8842-455A533E6376}"/>
    <dgm:cxn modelId="{98EEE12F-3E7B-8748-AC6C-B24B589CD95A}" type="presOf" srcId="{C1F7FBF8-DB02-E948-B6E7-CCAE29FCE964}" destId="{0592369F-2114-E841-9594-8E2FE31FC2FA}" srcOrd="0" destOrd="0" presId="urn:microsoft.com/office/officeart/2005/8/layout/target2"/>
    <dgm:cxn modelId="{A79E6D60-95DD-F34C-A0BD-FF72D256F345}" srcId="{B1297BCC-EA02-0F45-822B-4DB3D9BD74BB}" destId="{7BC19B3D-1250-4D42-9382-8980054C4A64}" srcOrd="0" destOrd="0" parTransId="{E7FA3251-665C-8749-954D-3FB1A8ED908B}" sibTransId="{99501D59-7358-C74B-8C0C-9BCFDD6CB0FE}"/>
    <dgm:cxn modelId="{5952E845-9EDA-7045-9F79-34B40AC8BF5E}" type="presOf" srcId="{7BC19B3D-1250-4D42-9382-8980054C4A64}" destId="{A39EA517-CFA1-1F48-A011-6F181CEE6F84}" srcOrd="0" destOrd="0" presId="urn:microsoft.com/office/officeart/2005/8/layout/target2"/>
    <dgm:cxn modelId="{96B77B53-EB37-1949-BCCD-4A971E94F79E}" type="presOf" srcId="{612372D4-0A44-EC40-A8EF-4293FB15D86B}" destId="{D123DE9B-2521-D644-9ABF-7C7389AB6E3F}" srcOrd="0" destOrd="0" presId="urn:microsoft.com/office/officeart/2005/8/layout/target2"/>
    <dgm:cxn modelId="{22C46076-B9B3-DF49-BD43-846181DF0570}" type="presOf" srcId="{B1297BCC-EA02-0F45-822B-4DB3D9BD74BB}" destId="{0AF8DEA2-F253-9144-AB46-AE48AD0A004D}" srcOrd="0" destOrd="0" presId="urn:microsoft.com/office/officeart/2005/8/layout/target2"/>
    <dgm:cxn modelId="{D6295B7A-A5A6-2945-83EC-8DF936AB3A17}" type="presOf" srcId="{15AE660F-0A00-264E-B001-48B8BDB1A762}" destId="{71C5F074-C00B-834B-B883-39F41E1B08D3}" srcOrd="0" destOrd="0" presId="urn:microsoft.com/office/officeart/2005/8/layout/target2"/>
    <dgm:cxn modelId="{C182EB91-B040-124D-B272-12A31E05F5CC}" srcId="{B1297BCC-EA02-0F45-822B-4DB3D9BD74BB}" destId="{B28CF635-715F-3E4A-8242-E5F240D76C6B}" srcOrd="2" destOrd="0" parTransId="{55C3E2E9-9E42-AD42-9391-7EBC495E1E18}" sibTransId="{44259E9E-9D4F-7647-98F6-290AA72E0D1C}"/>
    <dgm:cxn modelId="{4C3F259C-8458-EE41-918C-B06DA571719E}" srcId="{96AF469B-0A50-464C-A81D-2CD4C7497C27}" destId="{F25443F5-ABB1-E04B-8434-2D48AB7AD347}" srcOrd="1" destOrd="0" parTransId="{64909415-586C-B944-B339-591D5C7CF1FF}" sibTransId="{85C7F9CC-A72B-2D49-AB91-07F74800AB69}"/>
    <dgm:cxn modelId="{A4F9F09D-E50A-0D43-809F-197E89792A52}" srcId="{96AF469B-0A50-464C-A81D-2CD4C7497C27}" destId="{E8334924-7DE9-7944-BDDB-AE8B762E53FD}" srcOrd="0" destOrd="0" parTransId="{7FB201BB-5815-8840-AF9C-B3FE82450C3D}" sibTransId="{611E177F-A059-5B4F-9F17-CF22D4D067C8}"/>
    <dgm:cxn modelId="{A8481EA9-5F5B-814C-8F56-27194ACFF58F}" srcId="{C1F7FBF8-DB02-E948-B6E7-CCAE29FCE964}" destId="{612372D4-0A44-EC40-A8EF-4293FB15D86B}" srcOrd="2" destOrd="0" parTransId="{D5A2EF36-F377-9943-A1EC-B753307C0A73}" sibTransId="{9CFF132E-7E7D-8644-8C0B-38E753442CF6}"/>
    <dgm:cxn modelId="{020C02AA-0228-5F43-BB0A-72118ABA9773}" srcId="{B1297BCC-EA02-0F45-822B-4DB3D9BD74BB}" destId="{15AE660F-0A00-264E-B001-48B8BDB1A762}" srcOrd="1" destOrd="0" parTransId="{AB0CA1F1-3F57-9A45-822B-10AC8C2A4418}" sibTransId="{7B94AB70-EEBB-D14C-BFFE-1E52D255D66E}"/>
    <dgm:cxn modelId="{21BB3EAF-668B-714B-B9DE-D6EC9E120AC9}" type="presOf" srcId="{E8334924-7DE9-7944-BDDB-AE8B762E53FD}" destId="{E2F30685-2C4B-EF4F-B3C4-DB84CCCD8EC3}" srcOrd="0" destOrd="0" presId="urn:microsoft.com/office/officeart/2005/8/layout/target2"/>
    <dgm:cxn modelId="{7BCDF7BC-BD09-6F41-A240-62E924393FE4}" type="presOf" srcId="{692435ED-1B06-0C49-9FC0-7E3D3818236D}" destId="{CD6851AD-359D-D344-8DA8-AAB5BB348820}" srcOrd="0" destOrd="0" presId="urn:microsoft.com/office/officeart/2005/8/layout/target2"/>
    <dgm:cxn modelId="{2B3915CF-5121-DA45-B048-762EA092A738}" type="presOf" srcId="{B28CF635-715F-3E4A-8242-E5F240D76C6B}" destId="{07F2D8F4-FA98-F04D-82A0-1A5FB630945E}" srcOrd="0" destOrd="0" presId="urn:microsoft.com/office/officeart/2005/8/layout/target2"/>
    <dgm:cxn modelId="{EBA5B6D3-57C3-E949-888A-837AADB0E718}" srcId="{C1F7FBF8-DB02-E948-B6E7-CCAE29FCE964}" destId="{8896A41B-57C3-224F-9650-9D8C415AE4D1}" srcOrd="1" destOrd="0" parTransId="{E605D3C2-6B2E-7B43-AC88-8C83439DF0BC}" sibTransId="{1D44A710-0840-9745-93D5-7B817E1B9878}"/>
    <dgm:cxn modelId="{873D69E2-9D5B-4C4F-8D81-1965824C1D21}" srcId="{692435ED-1B06-0C49-9FC0-7E3D3818236D}" destId="{C1F7FBF8-DB02-E948-B6E7-CCAE29FCE964}" srcOrd="0" destOrd="0" parTransId="{4929CAD9-E6C1-DD4A-80B1-228A18EA587A}" sibTransId="{126026A5-11E1-284D-9751-7B15DC17E73F}"/>
    <dgm:cxn modelId="{344E1EE4-79A4-AE48-84D6-0AE852A7517B}" type="presOf" srcId="{96AF469B-0A50-464C-A81D-2CD4C7497C27}" destId="{1DF7C86B-8C33-C744-A543-34F7E33BE946}" srcOrd="0" destOrd="0" presId="urn:microsoft.com/office/officeart/2005/8/layout/target2"/>
    <dgm:cxn modelId="{3E12C9F9-3DD3-9543-9F31-692BB4B9CDBE}" type="presOf" srcId="{8896A41B-57C3-224F-9650-9D8C415AE4D1}" destId="{685CEF6A-9287-5D48-8444-3B70E81BB2B0}" srcOrd="0" destOrd="0" presId="urn:microsoft.com/office/officeart/2005/8/layout/target2"/>
    <dgm:cxn modelId="{418C5F62-5335-9E4F-9B6D-B55D5009D69A}" type="presParOf" srcId="{CD6851AD-359D-D344-8DA8-AAB5BB348820}" destId="{2F7DA520-8D55-C440-A481-2C7254AEDCA5}" srcOrd="0" destOrd="0" presId="urn:microsoft.com/office/officeart/2005/8/layout/target2"/>
    <dgm:cxn modelId="{B34B2285-D40A-3342-A3A6-C72B0C6A1FB2}" type="presParOf" srcId="{2F7DA520-8D55-C440-A481-2C7254AEDCA5}" destId="{0592369F-2114-E841-9594-8E2FE31FC2FA}" srcOrd="0" destOrd="0" presId="urn:microsoft.com/office/officeart/2005/8/layout/target2"/>
    <dgm:cxn modelId="{6B7566EF-2469-8A4D-B8EB-40F26592B29F}" type="presParOf" srcId="{2F7DA520-8D55-C440-A481-2C7254AEDCA5}" destId="{D4EF370F-E180-904C-B780-2BB445D4AB16}" srcOrd="1" destOrd="0" presId="urn:microsoft.com/office/officeart/2005/8/layout/target2"/>
    <dgm:cxn modelId="{A16AC74E-EA62-9542-8BB4-CBE04B92B481}" type="presParOf" srcId="{D4EF370F-E180-904C-B780-2BB445D4AB16}" destId="{6AA5B319-68EC-464A-AC02-7D2EE700D836}" srcOrd="0" destOrd="0" presId="urn:microsoft.com/office/officeart/2005/8/layout/target2"/>
    <dgm:cxn modelId="{0155AF65-2119-8741-96EA-8E3E9C807662}" type="presParOf" srcId="{D4EF370F-E180-904C-B780-2BB445D4AB16}" destId="{6C66492F-1698-8F45-96CB-380AE2C67EA1}" srcOrd="1" destOrd="0" presId="urn:microsoft.com/office/officeart/2005/8/layout/target2"/>
    <dgm:cxn modelId="{65639F62-9321-2A4E-8293-A79C1B916117}" type="presParOf" srcId="{D4EF370F-E180-904C-B780-2BB445D4AB16}" destId="{685CEF6A-9287-5D48-8444-3B70E81BB2B0}" srcOrd="2" destOrd="0" presId="urn:microsoft.com/office/officeart/2005/8/layout/target2"/>
    <dgm:cxn modelId="{3A870AA0-733E-B644-9E72-DED04C3959D1}" type="presParOf" srcId="{D4EF370F-E180-904C-B780-2BB445D4AB16}" destId="{275D0B6D-B094-F949-A554-CCFDC4C980C5}" srcOrd="3" destOrd="0" presId="urn:microsoft.com/office/officeart/2005/8/layout/target2"/>
    <dgm:cxn modelId="{7403D63D-41A4-DE47-B551-1FE2D2434A7E}" type="presParOf" srcId="{D4EF370F-E180-904C-B780-2BB445D4AB16}" destId="{D123DE9B-2521-D644-9ABF-7C7389AB6E3F}" srcOrd="4" destOrd="0" presId="urn:microsoft.com/office/officeart/2005/8/layout/target2"/>
    <dgm:cxn modelId="{8C5EA718-4A7F-434E-8772-41ADD4EAB40B}" type="presParOf" srcId="{CD6851AD-359D-D344-8DA8-AAB5BB348820}" destId="{8F27D465-DD0E-9E42-9114-B36C924BFA55}" srcOrd="1" destOrd="0" presId="urn:microsoft.com/office/officeart/2005/8/layout/target2"/>
    <dgm:cxn modelId="{F9548FC7-86DD-F54D-8244-F858E2CC6DFE}" type="presParOf" srcId="{8F27D465-DD0E-9E42-9114-B36C924BFA55}" destId="{0AF8DEA2-F253-9144-AB46-AE48AD0A004D}" srcOrd="0" destOrd="0" presId="urn:microsoft.com/office/officeart/2005/8/layout/target2"/>
    <dgm:cxn modelId="{DF061B5D-1C2A-294B-BBFB-4D00A871B375}" type="presParOf" srcId="{8F27D465-DD0E-9E42-9114-B36C924BFA55}" destId="{8DE7B13B-2908-3346-8E8F-D785AC75F47B}" srcOrd="1" destOrd="0" presId="urn:microsoft.com/office/officeart/2005/8/layout/target2"/>
    <dgm:cxn modelId="{075A5020-4B3B-EB4B-9495-78F4F86E1E72}" type="presParOf" srcId="{8DE7B13B-2908-3346-8E8F-D785AC75F47B}" destId="{A39EA517-CFA1-1F48-A011-6F181CEE6F84}" srcOrd="0" destOrd="0" presId="urn:microsoft.com/office/officeart/2005/8/layout/target2"/>
    <dgm:cxn modelId="{1749629B-C0BE-824E-B11F-888FAAA3774A}" type="presParOf" srcId="{8DE7B13B-2908-3346-8E8F-D785AC75F47B}" destId="{07089E25-B329-F342-BFA9-EE1E609DA4E6}" srcOrd="1" destOrd="0" presId="urn:microsoft.com/office/officeart/2005/8/layout/target2"/>
    <dgm:cxn modelId="{AD128F07-255C-B845-81FA-807F5DCB4B6D}" type="presParOf" srcId="{8DE7B13B-2908-3346-8E8F-D785AC75F47B}" destId="{71C5F074-C00B-834B-B883-39F41E1B08D3}" srcOrd="2" destOrd="0" presId="urn:microsoft.com/office/officeart/2005/8/layout/target2"/>
    <dgm:cxn modelId="{65666435-DB44-DB4A-9444-15015A886CA7}" type="presParOf" srcId="{8DE7B13B-2908-3346-8E8F-D785AC75F47B}" destId="{0549853B-8BC6-F848-8CAB-5B2EBB919AC4}" srcOrd="3" destOrd="0" presId="urn:microsoft.com/office/officeart/2005/8/layout/target2"/>
    <dgm:cxn modelId="{16491A5F-9E63-DB4D-BB8D-67271C92B938}" type="presParOf" srcId="{8DE7B13B-2908-3346-8E8F-D785AC75F47B}" destId="{07F2D8F4-FA98-F04D-82A0-1A5FB630945E}" srcOrd="4" destOrd="0" presId="urn:microsoft.com/office/officeart/2005/8/layout/target2"/>
    <dgm:cxn modelId="{BC754F98-D190-2342-82B1-BB32FDD359FC}" type="presParOf" srcId="{CD6851AD-359D-D344-8DA8-AAB5BB348820}" destId="{C6C6AF02-B709-4346-A896-A61FEBC92517}" srcOrd="2" destOrd="0" presId="urn:microsoft.com/office/officeart/2005/8/layout/target2"/>
    <dgm:cxn modelId="{56794B3D-305D-EA4C-B195-6D9D5ACA4372}" type="presParOf" srcId="{C6C6AF02-B709-4346-A896-A61FEBC92517}" destId="{1DF7C86B-8C33-C744-A543-34F7E33BE946}" srcOrd="0" destOrd="0" presId="urn:microsoft.com/office/officeart/2005/8/layout/target2"/>
    <dgm:cxn modelId="{E03629E3-39FC-7E43-8866-C3219C1367C6}" type="presParOf" srcId="{C6C6AF02-B709-4346-A896-A61FEBC92517}" destId="{692BA0B9-43B2-0E43-A097-FC43463C5A31}" srcOrd="1" destOrd="0" presId="urn:microsoft.com/office/officeart/2005/8/layout/target2"/>
    <dgm:cxn modelId="{D73DF326-5DB7-CA48-9B75-E5E1DDC08DC0}" type="presParOf" srcId="{692BA0B9-43B2-0E43-A097-FC43463C5A31}" destId="{E2F30685-2C4B-EF4F-B3C4-DB84CCCD8EC3}" srcOrd="0" destOrd="0" presId="urn:microsoft.com/office/officeart/2005/8/layout/target2"/>
    <dgm:cxn modelId="{01B04C5B-9C32-A040-AF56-8D739991920D}" type="presParOf" srcId="{692BA0B9-43B2-0E43-A097-FC43463C5A31}" destId="{FC713EAB-0566-474C-8F0C-A7216D48D87F}" srcOrd="1" destOrd="0" presId="urn:microsoft.com/office/officeart/2005/8/layout/target2"/>
    <dgm:cxn modelId="{677ED5B9-A9E8-DF4F-93A9-EAD00F98ED91}" type="presParOf" srcId="{692BA0B9-43B2-0E43-A097-FC43463C5A31}" destId="{B0083609-BF77-704F-A4EE-B53C1C8287C7}" srcOrd="2" destOrd="0" presId="urn:microsoft.com/office/officeart/2005/8/layout/targe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E651C0A-AF75-FB47-9A1F-A99C9754EC4F}" type="doc">
      <dgm:prSet loTypeId="urn:microsoft.com/office/officeart/2018/2/layout/IconVerticalSolidList" loCatId="icon" qsTypeId="urn:microsoft.com/office/officeart/2005/8/quickstyle/simple1" qsCatId="simple" csTypeId="urn:microsoft.com/office/officeart/2005/8/colors/colorful1" csCatId="colorful" phldr="1"/>
      <dgm:spPr/>
      <dgm:t>
        <a:bodyPr/>
        <a:lstStyle/>
        <a:p>
          <a:endParaRPr lang="en-US"/>
        </a:p>
      </dgm:t>
    </dgm:pt>
    <dgm:pt modelId="{8656666E-BCD1-4F44-B3A4-AFA6367EF30F}">
      <dgm:prSet phldrT="[Text]"/>
      <dgm:spPr/>
      <dgm:t>
        <a:bodyPr/>
        <a:lstStyle/>
        <a:p>
          <a:pPr>
            <a:lnSpc>
              <a:spcPct val="100000"/>
            </a:lnSpc>
          </a:pPr>
          <a:r>
            <a:rPr lang="en-US" b="1" dirty="0"/>
            <a:t>Imaging</a:t>
          </a:r>
        </a:p>
      </dgm:t>
    </dgm:pt>
    <dgm:pt modelId="{2AD380C9-E605-C242-B846-771058519CD3}" type="parTrans" cxnId="{0810A45E-93AC-B342-B2D0-822DBDB5393C}">
      <dgm:prSet/>
      <dgm:spPr/>
      <dgm:t>
        <a:bodyPr/>
        <a:lstStyle/>
        <a:p>
          <a:endParaRPr lang="en-US"/>
        </a:p>
      </dgm:t>
    </dgm:pt>
    <dgm:pt modelId="{3156073A-0129-3D4E-A096-281019FBA1B9}" type="sibTrans" cxnId="{0810A45E-93AC-B342-B2D0-822DBDB5393C}">
      <dgm:prSet/>
      <dgm:spPr/>
      <dgm:t>
        <a:bodyPr/>
        <a:lstStyle/>
        <a:p>
          <a:endParaRPr lang="en-US"/>
        </a:p>
      </dgm:t>
    </dgm:pt>
    <dgm:pt modelId="{9D02CE49-E718-1B43-95FC-E77923DB1B56}">
      <dgm:prSet phldrT="[Text]"/>
      <dgm:spPr/>
      <dgm:t>
        <a:bodyPr/>
        <a:lstStyle/>
        <a:p>
          <a:pPr>
            <a:lnSpc>
              <a:spcPct val="100000"/>
            </a:lnSpc>
          </a:pPr>
          <a:r>
            <a:rPr lang="en-US" b="1" i="1"/>
            <a:t>Artificial Intelligence</a:t>
          </a:r>
        </a:p>
      </dgm:t>
    </dgm:pt>
    <dgm:pt modelId="{BD752479-CB4E-A34B-A2D0-F522B8C639C6}" type="parTrans" cxnId="{ACBAEDDA-2AE3-CD48-8049-DE8884A380B2}">
      <dgm:prSet/>
      <dgm:spPr/>
      <dgm:t>
        <a:bodyPr/>
        <a:lstStyle/>
        <a:p>
          <a:endParaRPr lang="en-US"/>
        </a:p>
      </dgm:t>
    </dgm:pt>
    <dgm:pt modelId="{C3D71CA8-A4FD-204E-9B93-313ECEA4EF76}" type="sibTrans" cxnId="{ACBAEDDA-2AE3-CD48-8049-DE8884A380B2}">
      <dgm:prSet/>
      <dgm:spPr/>
      <dgm:t>
        <a:bodyPr/>
        <a:lstStyle/>
        <a:p>
          <a:endParaRPr lang="en-US"/>
        </a:p>
      </dgm:t>
    </dgm:pt>
    <dgm:pt modelId="{9307FDAD-AA13-8B48-892B-8AB7C37B932A}">
      <dgm:prSet phldrT="[Text]"/>
      <dgm:spPr/>
      <dgm:t>
        <a:bodyPr/>
        <a:lstStyle/>
        <a:p>
          <a:pPr>
            <a:lnSpc>
              <a:spcPct val="100000"/>
            </a:lnSpc>
          </a:pPr>
          <a:r>
            <a:rPr lang="en-US" b="1"/>
            <a:t>Clinical Decision Making</a:t>
          </a:r>
        </a:p>
      </dgm:t>
    </dgm:pt>
    <dgm:pt modelId="{0676B545-1EC7-BB4C-A68F-A9F87728E65C}" type="parTrans" cxnId="{D47B7C59-C57D-1D43-93A9-939AFB8C64A2}">
      <dgm:prSet/>
      <dgm:spPr/>
      <dgm:t>
        <a:bodyPr/>
        <a:lstStyle/>
        <a:p>
          <a:endParaRPr lang="en-US"/>
        </a:p>
      </dgm:t>
    </dgm:pt>
    <dgm:pt modelId="{67BE4946-6F52-9446-9C91-0616411378B3}" type="sibTrans" cxnId="{D47B7C59-C57D-1D43-93A9-939AFB8C64A2}">
      <dgm:prSet/>
      <dgm:spPr/>
      <dgm:t>
        <a:bodyPr/>
        <a:lstStyle/>
        <a:p>
          <a:endParaRPr lang="en-US"/>
        </a:p>
      </dgm:t>
    </dgm:pt>
    <dgm:pt modelId="{3A4BF834-A998-EC44-A847-CC1111176C59}">
      <dgm:prSet phldrT="[Text]"/>
      <dgm:spPr/>
      <dgm:t>
        <a:bodyPr/>
        <a:lstStyle/>
        <a:p>
          <a:pPr>
            <a:lnSpc>
              <a:spcPct val="100000"/>
            </a:lnSpc>
          </a:pPr>
          <a:r>
            <a:rPr lang="en-US" b="1" i="1"/>
            <a:t>Timing of Intervention</a:t>
          </a:r>
        </a:p>
      </dgm:t>
    </dgm:pt>
    <dgm:pt modelId="{2DA86C2B-694A-A741-9A1E-6162A5EDE7F1}" type="parTrans" cxnId="{AB982C4F-54DD-814C-A9AE-38F5FE732A28}">
      <dgm:prSet/>
      <dgm:spPr/>
      <dgm:t>
        <a:bodyPr/>
        <a:lstStyle/>
        <a:p>
          <a:endParaRPr lang="en-US"/>
        </a:p>
      </dgm:t>
    </dgm:pt>
    <dgm:pt modelId="{FF8CCAC9-9285-B045-8D26-853B61881404}" type="sibTrans" cxnId="{AB982C4F-54DD-814C-A9AE-38F5FE732A28}">
      <dgm:prSet/>
      <dgm:spPr/>
      <dgm:t>
        <a:bodyPr/>
        <a:lstStyle/>
        <a:p>
          <a:endParaRPr lang="en-US"/>
        </a:p>
      </dgm:t>
    </dgm:pt>
    <dgm:pt modelId="{D3FA895A-AD7B-1144-BB0C-B6E3541E9634}">
      <dgm:prSet phldrT="[Text]"/>
      <dgm:spPr/>
      <dgm:t>
        <a:bodyPr/>
        <a:lstStyle/>
        <a:p>
          <a:pPr>
            <a:lnSpc>
              <a:spcPct val="100000"/>
            </a:lnSpc>
          </a:pPr>
          <a:r>
            <a:rPr lang="en-US" b="1"/>
            <a:t>Therapies</a:t>
          </a:r>
        </a:p>
      </dgm:t>
    </dgm:pt>
    <dgm:pt modelId="{9CB21414-0D1B-3D4C-B8C9-8776282EAE37}" type="parTrans" cxnId="{EB87FA59-5BB4-6240-B0CC-33D388B11903}">
      <dgm:prSet/>
      <dgm:spPr/>
      <dgm:t>
        <a:bodyPr/>
        <a:lstStyle/>
        <a:p>
          <a:endParaRPr lang="en-US"/>
        </a:p>
      </dgm:t>
    </dgm:pt>
    <dgm:pt modelId="{377EC516-7614-3747-B54B-4FD1E7919D1B}" type="sibTrans" cxnId="{EB87FA59-5BB4-6240-B0CC-33D388B11903}">
      <dgm:prSet/>
      <dgm:spPr/>
      <dgm:t>
        <a:bodyPr/>
        <a:lstStyle/>
        <a:p>
          <a:endParaRPr lang="en-US"/>
        </a:p>
      </dgm:t>
    </dgm:pt>
    <dgm:pt modelId="{354E6A47-668D-AF4E-A4E3-19C0ED34A3E9}">
      <dgm:prSet phldrT="[Text]"/>
      <dgm:spPr/>
      <dgm:t>
        <a:bodyPr/>
        <a:lstStyle/>
        <a:p>
          <a:pPr>
            <a:lnSpc>
              <a:spcPct val="100000"/>
            </a:lnSpc>
          </a:pPr>
          <a:r>
            <a:rPr lang="en-US" b="1" i="1"/>
            <a:t>Repair</a:t>
          </a:r>
        </a:p>
      </dgm:t>
    </dgm:pt>
    <dgm:pt modelId="{40EF0A70-803C-9949-AE3D-BAD8C3D76679}" type="parTrans" cxnId="{019D2498-A577-C649-8650-D2E8F778DAF1}">
      <dgm:prSet/>
      <dgm:spPr/>
      <dgm:t>
        <a:bodyPr/>
        <a:lstStyle/>
        <a:p>
          <a:endParaRPr lang="en-US"/>
        </a:p>
      </dgm:t>
    </dgm:pt>
    <dgm:pt modelId="{053884D7-F793-2C47-8F1F-D824C5063C33}" type="sibTrans" cxnId="{019D2498-A577-C649-8650-D2E8F778DAF1}">
      <dgm:prSet/>
      <dgm:spPr/>
      <dgm:t>
        <a:bodyPr/>
        <a:lstStyle/>
        <a:p>
          <a:endParaRPr lang="en-US"/>
        </a:p>
      </dgm:t>
    </dgm:pt>
    <dgm:pt modelId="{373E8CE4-AF87-BF44-825C-D52CC54B97E4}">
      <dgm:prSet phldrT="[Text]"/>
      <dgm:spPr/>
      <dgm:t>
        <a:bodyPr/>
        <a:lstStyle/>
        <a:p>
          <a:pPr>
            <a:lnSpc>
              <a:spcPct val="100000"/>
            </a:lnSpc>
          </a:pPr>
          <a:r>
            <a:rPr lang="en-US" b="1" i="1"/>
            <a:t>Replacement</a:t>
          </a:r>
        </a:p>
      </dgm:t>
    </dgm:pt>
    <dgm:pt modelId="{2331B6C7-1C07-AE4C-8799-6C8E3D21B1AC}" type="parTrans" cxnId="{0FEE55B7-0293-8042-9719-2CE2845A0A76}">
      <dgm:prSet/>
      <dgm:spPr/>
      <dgm:t>
        <a:bodyPr/>
        <a:lstStyle/>
        <a:p>
          <a:endParaRPr lang="en-US"/>
        </a:p>
      </dgm:t>
    </dgm:pt>
    <dgm:pt modelId="{60042B78-E635-5444-8A4C-D79FB77BE2EA}" type="sibTrans" cxnId="{0FEE55B7-0293-8042-9719-2CE2845A0A76}">
      <dgm:prSet/>
      <dgm:spPr/>
      <dgm:t>
        <a:bodyPr/>
        <a:lstStyle/>
        <a:p>
          <a:endParaRPr lang="en-US"/>
        </a:p>
      </dgm:t>
    </dgm:pt>
    <dgm:pt modelId="{34CD894D-62FC-45DF-A29C-77EA75A56F6C}" type="pres">
      <dgm:prSet presAssocID="{5E651C0A-AF75-FB47-9A1F-A99C9754EC4F}" presName="root" presStyleCnt="0">
        <dgm:presLayoutVars>
          <dgm:dir/>
          <dgm:resizeHandles val="exact"/>
        </dgm:presLayoutVars>
      </dgm:prSet>
      <dgm:spPr/>
    </dgm:pt>
    <dgm:pt modelId="{B600DBA4-CBDE-45FF-9A49-0BED86201CF4}" type="pres">
      <dgm:prSet presAssocID="{8656666E-BCD1-4F44-B3A4-AFA6367EF30F}" presName="compNode" presStyleCnt="0"/>
      <dgm:spPr/>
    </dgm:pt>
    <dgm:pt modelId="{16800A34-E08D-46DD-99AB-67779E9B5D62}" type="pres">
      <dgm:prSet presAssocID="{8656666E-BCD1-4F44-B3A4-AFA6367EF30F}" presName="bgRect" presStyleLbl="bgShp" presStyleIdx="0" presStyleCnt="3"/>
      <dgm:spPr/>
    </dgm:pt>
    <dgm:pt modelId="{10A557F5-BD72-497D-93A6-91024130D391}" type="pres">
      <dgm:prSet presAssocID="{8656666E-BCD1-4F44-B3A4-AFA6367EF30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rain"/>
        </a:ext>
      </dgm:extLst>
    </dgm:pt>
    <dgm:pt modelId="{38EB916A-9466-41EB-80DC-7C1C89E38647}" type="pres">
      <dgm:prSet presAssocID="{8656666E-BCD1-4F44-B3A4-AFA6367EF30F}" presName="spaceRect" presStyleCnt="0"/>
      <dgm:spPr/>
    </dgm:pt>
    <dgm:pt modelId="{7D7AE41B-F64B-42DF-8F4F-9EEF142C9CEC}" type="pres">
      <dgm:prSet presAssocID="{8656666E-BCD1-4F44-B3A4-AFA6367EF30F}" presName="parTx" presStyleLbl="revTx" presStyleIdx="0" presStyleCnt="6">
        <dgm:presLayoutVars>
          <dgm:chMax val="0"/>
          <dgm:chPref val="0"/>
        </dgm:presLayoutVars>
      </dgm:prSet>
      <dgm:spPr/>
    </dgm:pt>
    <dgm:pt modelId="{451BA0B5-49CC-4779-9B3C-D01AE91FC539}" type="pres">
      <dgm:prSet presAssocID="{8656666E-BCD1-4F44-B3A4-AFA6367EF30F}" presName="desTx" presStyleLbl="revTx" presStyleIdx="1" presStyleCnt="6">
        <dgm:presLayoutVars/>
      </dgm:prSet>
      <dgm:spPr/>
    </dgm:pt>
    <dgm:pt modelId="{5EF0B37D-6B4C-4956-BB67-EB50AA64A051}" type="pres">
      <dgm:prSet presAssocID="{3156073A-0129-3D4E-A096-281019FBA1B9}" presName="sibTrans" presStyleCnt="0"/>
      <dgm:spPr/>
    </dgm:pt>
    <dgm:pt modelId="{38B19013-630D-4935-9752-5BA8F88D5AAD}" type="pres">
      <dgm:prSet presAssocID="{9307FDAD-AA13-8B48-892B-8AB7C37B932A}" presName="compNode" presStyleCnt="0"/>
      <dgm:spPr/>
    </dgm:pt>
    <dgm:pt modelId="{C3252BEA-48FB-4906-9314-9B43B8F1FD10}" type="pres">
      <dgm:prSet presAssocID="{9307FDAD-AA13-8B48-892B-8AB7C37B932A}" presName="bgRect" presStyleLbl="bgShp" presStyleIdx="1" presStyleCnt="3"/>
      <dgm:spPr/>
    </dgm:pt>
    <dgm:pt modelId="{F4A833D7-CD42-4AE9-A7F5-C1D623D26D13}" type="pres">
      <dgm:prSet presAssocID="{9307FDAD-AA13-8B48-892B-8AB7C37B932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topwatch"/>
        </a:ext>
      </dgm:extLst>
    </dgm:pt>
    <dgm:pt modelId="{CECA9860-F2EE-4335-91E4-07F432AD6402}" type="pres">
      <dgm:prSet presAssocID="{9307FDAD-AA13-8B48-892B-8AB7C37B932A}" presName="spaceRect" presStyleCnt="0"/>
      <dgm:spPr/>
    </dgm:pt>
    <dgm:pt modelId="{EFFF3293-4268-4E90-9879-904781CD05E2}" type="pres">
      <dgm:prSet presAssocID="{9307FDAD-AA13-8B48-892B-8AB7C37B932A}" presName="parTx" presStyleLbl="revTx" presStyleIdx="2" presStyleCnt="6">
        <dgm:presLayoutVars>
          <dgm:chMax val="0"/>
          <dgm:chPref val="0"/>
        </dgm:presLayoutVars>
      </dgm:prSet>
      <dgm:spPr/>
    </dgm:pt>
    <dgm:pt modelId="{6817AF29-EBE3-4076-992A-40F3B103C80A}" type="pres">
      <dgm:prSet presAssocID="{9307FDAD-AA13-8B48-892B-8AB7C37B932A}" presName="desTx" presStyleLbl="revTx" presStyleIdx="3" presStyleCnt="6">
        <dgm:presLayoutVars/>
      </dgm:prSet>
      <dgm:spPr/>
    </dgm:pt>
    <dgm:pt modelId="{587A5D33-AD1A-4193-9DB7-E78FC475C2D8}" type="pres">
      <dgm:prSet presAssocID="{67BE4946-6F52-9446-9C91-0616411378B3}" presName="sibTrans" presStyleCnt="0"/>
      <dgm:spPr/>
    </dgm:pt>
    <dgm:pt modelId="{DD52B381-77A3-4E31-BCFE-2E4D2852852E}" type="pres">
      <dgm:prSet presAssocID="{D3FA895A-AD7B-1144-BB0C-B6E3541E9634}" presName="compNode" presStyleCnt="0"/>
      <dgm:spPr/>
    </dgm:pt>
    <dgm:pt modelId="{C8455661-E373-421B-8DAA-4341B527D511}" type="pres">
      <dgm:prSet presAssocID="{D3FA895A-AD7B-1144-BB0C-B6E3541E9634}" presName="bgRect" presStyleLbl="bgShp" presStyleIdx="2" presStyleCnt="3"/>
      <dgm:spPr/>
    </dgm:pt>
    <dgm:pt modelId="{54A100FF-A245-479E-9C3F-B549375D6522}" type="pres">
      <dgm:prSet presAssocID="{D3FA895A-AD7B-1144-BB0C-B6E3541E963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Tools"/>
        </a:ext>
      </dgm:extLst>
    </dgm:pt>
    <dgm:pt modelId="{6D0E8684-3AB7-4E90-A8D8-98DC98CF34BE}" type="pres">
      <dgm:prSet presAssocID="{D3FA895A-AD7B-1144-BB0C-B6E3541E9634}" presName="spaceRect" presStyleCnt="0"/>
      <dgm:spPr/>
    </dgm:pt>
    <dgm:pt modelId="{5BAC54EF-85A7-4165-82E0-AF015DCF24BE}" type="pres">
      <dgm:prSet presAssocID="{D3FA895A-AD7B-1144-BB0C-B6E3541E9634}" presName="parTx" presStyleLbl="revTx" presStyleIdx="4" presStyleCnt="6">
        <dgm:presLayoutVars>
          <dgm:chMax val="0"/>
          <dgm:chPref val="0"/>
        </dgm:presLayoutVars>
      </dgm:prSet>
      <dgm:spPr/>
    </dgm:pt>
    <dgm:pt modelId="{B98AF510-1D87-4389-8128-B54EABE2AD11}" type="pres">
      <dgm:prSet presAssocID="{D3FA895A-AD7B-1144-BB0C-B6E3541E9634}" presName="desTx" presStyleLbl="revTx" presStyleIdx="5" presStyleCnt="6">
        <dgm:presLayoutVars/>
      </dgm:prSet>
      <dgm:spPr/>
    </dgm:pt>
  </dgm:ptLst>
  <dgm:cxnLst>
    <dgm:cxn modelId="{6871DF04-274D-744E-B01B-083C2589AE0E}" type="presOf" srcId="{3A4BF834-A998-EC44-A847-CC1111176C59}" destId="{6817AF29-EBE3-4076-992A-40F3B103C80A}" srcOrd="0" destOrd="0" presId="urn:microsoft.com/office/officeart/2018/2/layout/IconVerticalSolidList"/>
    <dgm:cxn modelId="{FE6F715C-BFF4-C249-AB13-EB0FF1B694DB}" type="presOf" srcId="{8656666E-BCD1-4F44-B3A4-AFA6367EF30F}" destId="{7D7AE41B-F64B-42DF-8F4F-9EEF142C9CEC}" srcOrd="0" destOrd="0" presId="urn:microsoft.com/office/officeart/2018/2/layout/IconVerticalSolidList"/>
    <dgm:cxn modelId="{0810A45E-93AC-B342-B2D0-822DBDB5393C}" srcId="{5E651C0A-AF75-FB47-9A1F-A99C9754EC4F}" destId="{8656666E-BCD1-4F44-B3A4-AFA6367EF30F}" srcOrd="0" destOrd="0" parTransId="{2AD380C9-E605-C242-B846-771058519CD3}" sibTransId="{3156073A-0129-3D4E-A096-281019FBA1B9}"/>
    <dgm:cxn modelId="{0DEB4666-BE09-C445-8887-592400425AC1}" type="presOf" srcId="{9D02CE49-E718-1B43-95FC-E77923DB1B56}" destId="{451BA0B5-49CC-4779-9B3C-D01AE91FC539}" srcOrd="0" destOrd="0" presId="urn:microsoft.com/office/officeart/2018/2/layout/IconVerticalSolidList"/>
    <dgm:cxn modelId="{0014F44D-9183-0C4E-A8C4-311DADF2B6E6}" type="presOf" srcId="{5E651C0A-AF75-FB47-9A1F-A99C9754EC4F}" destId="{34CD894D-62FC-45DF-A29C-77EA75A56F6C}" srcOrd="0" destOrd="0" presId="urn:microsoft.com/office/officeart/2018/2/layout/IconVerticalSolidList"/>
    <dgm:cxn modelId="{AB982C4F-54DD-814C-A9AE-38F5FE732A28}" srcId="{9307FDAD-AA13-8B48-892B-8AB7C37B932A}" destId="{3A4BF834-A998-EC44-A847-CC1111176C59}" srcOrd="0" destOrd="0" parTransId="{2DA86C2B-694A-A741-9A1E-6162A5EDE7F1}" sibTransId="{FF8CCAC9-9285-B045-8D26-853B61881404}"/>
    <dgm:cxn modelId="{D47B7C59-C57D-1D43-93A9-939AFB8C64A2}" srcId="{5E651C0A-AF75-FB47-9A1F-A99C9754EC4F}" destId="{9307FDAD-AA13-8B48-892B-8AB7C37B932A}" srcOrd="1" destOrd="0" parTransId="{0676B545-1EC7-BB4C-A68F-A9F87728E65C}" sibTransId="{67BE4946-6F52-9446-9C91-0616411378B3}"/>
    <dgm:cxn modelId="{EB87FA59-5BB4-6240-B0CC-33D388B11903}" srcId="{5E651C0A-AF75-FB47-9A1F-A99C9754EC4F}" destId="{D3FA895A-AD7B-1144-BB0C-B6E3541E9634}" srcOrd="2" destOrd="0" parTransId="{9CB21414-0D1B-3D4C-B8C9-8776282EAE37}" sibTransId="{377EC516-7614-3747-B54B-4FD1E7919D1B}"/>
    <dgm:cxn modelId="{766C997E-16CD-4746-8EC0-F7A42C500BA6}" type="presOf" srcId="{D3FA895A-AD7B-1144-BB0C-B6E3541E9634}" destId="{5BAC54EF-85A7-4165-82E0-AF015DCF24BE}" srcOrd="0" destOrd="0" presId="urn:microsoft.com/office/officeart/2018/2/layout/IconVerticalSolidList"/>
    <dgm:cxn modelId="{019D2498-A577-C649-8650-D2E8F778DAF1}" srcId="{D3FA895A-AD7B-1144-BB0C-B6E3541E9634}" destId="{354E6A47-668D-AF4E-A4E3-19C0ED34A3E9}" srcOrd="0" destOrd="0" parTransId="{40EF0A70-803C-9949-AE3D-BAD8C3D76679}" sibTransId="{053884D7-F793-2C47-8F1F-D824C5063C33}"/>
    <dgm:cxn modelId="{1D2C0DAD-C644-BA41-90B9-F80599C99A54}" type="presOf" srcId="{9307FDAD-AA13-8B48-892B-8AB7C37B932A}" destId="{EFFF3293-4268-4E90-9879-904781CD05E2}" srcOrd="0" destOrd="0" presId="urn:microsoft.com/office/officeart/2018/2/layout/IconVerticalSolidList"/>
    <dgm:cxn modelId="{0FEE55B7-0293-8042-9719-2CE2845A0A76}" srcId="{D3FA895A-AD7B-1144-BB0C-B6E3541E9634}" destId="{373E8CE4-AF87-BF44-825C-D52CC54B97E4}" srcOrd="1" destOrd="0" parTransId="{2331B6C7-1C07-AE4C-8799-6C8E3D21B1AC}" sibTransId="{60042B78-E635-5444-8A4C-D79FB77BE2EA}"/>
    <dgm:cxn modelId="{ACBAEDDA-2AE3-CD48-8049-DE8884A380B2}" srcId="{8656666E-BCD1-4F44-B3A4-AFA6367EF30F}" destId="{9D02CE49-E718-1B43-95FC-E77923DB1B56}" srcOrd="0" destOrd="0" parTransId="{BD752479-CB4E-A34B-A2D0-F522B8C639C6}" sibTransId="{C3D71CA8-A4FD-204E-9B93-313ECEA4EF76}"/>
    <dgm:cxn modelId="{FD75B6DF-0270-2545-BFFB-7996E8CBD1C0}" type="presOf" srcId="{354E6A47-668D-AF4E-A4E3-19C0ED34A3E9}" destId="{B98AF510-1D87-4389-8128-B54EABE2AD11}" srcOrd="0" destOrd="0" presId="urn:microsoft.com/office/officeart/2018/2/layout/IconVerticalSolidList"/>
    <dgm:cxn modelId="{D8CC7BE5-62D2-734C-B6D6-AEC333B00C4B}" type="presOf" srcId="{373E8CE4-AF87-BF44-825C-D52CC54B97E4}" destId="{B98AF510-1D87-4389-8128-B54EABE2AD11}" srcOrd="0" destOrd="1" presId="urn:microsoft.com/office/officeart/2018/2/layout/IconVerticalSolidList"/>
    <dgm:cxn modelId="{557A2A1F-8087-174C-890E-3AAD8ECC1780}" type="presParOf" srcId="{34CD894D-62FC-45DF-A29C-77EA75A56F6C}" destId="{B600DBA4-CBDE-45FF-9A49-0BED86201CF4}" srcOrd="0" destOrd="0" presId="urn:microsoft.com/office/officeart/2018/2/layout/IconVerticalSolidList"/>
    <dgm:cxn modelId="{C385468B-A513-6146-9F45-51746A1FD2B1}" type="presParOf" srcId="{B600DBA4-CBDE-45FF-9A49-0BED86201CF4}" destId="{16800A34-E08D-46DD-99AB-67779E9B5D62}" srcOrd="0" destOrd="0" presId="urn:microsoft.com/office/officeart/2018/2/layout/IconVerticalSolidList"/>
    <dgm:cxn modelId="{C9765832-B84D-BA4C-9A65-688F17533AA3}" type="presParOf" srcId="{B600DBA4-CBDE-45FF-9A49-0BED86201CF4}" destId="{10A557F5-BD72-497D-93A6-91024130D391}" srcOrd="1" destOrd="0" presId="urn:microsoft.com/office/officeart/2018/2/layout/IconVerticalSolidList"/>
    <dgm:cxn modelId="{2F0A6AB1-74EA-814B-A104-EE195D3C3834}" type="presParOf" srcId="{B600DBA4-CBDE-45FF-9A49-0BED86201CF4}" destId="{38EB916A-9466-41EB-80DC-7C1C89E38647}" srcOrd="2" destOrd="0" presId="urn:microsoft.com/office/officeart/2018/2/layout/IconVerticalSolidList"/>
    <dgm:cxn modelId="{7E87252D-D85D-1743-852F-19E947D5A52D}" type="presParOf" srcId="{B600DBA4-CBDE-45FF-9A49-0BED86201CF4}" destId="{7D7AE41B-F64B-42DF-8F4F-9EEF142C9CEC}" srcOrd="3" destOrd="0" presId="urn:microsoft.com/office/officeart/2018/2/layout/IconVerticalSolidList"/>
    <dgm:cxn modelId="{EB2E7EB1-F023-C148-9BE2-F6A1DC0385F3}" type="presParOf" srcId="{B600DBA4-CBDE-45FF-9A49-0BED86201CF4}" destId="{451BA0B5-49CC-4779-9B3C-D01AE91FC539}" srcOrd="4" destOrd="0" presId="urn:microsoft.com/office/officeart/2018/2/layout/IconVerticalSolidList"/>
    <dgm:cxn modelId="{4EE62898-63F2-E147-9261-F1B8652CD6FD}" type="presParOf" srcId="{34CD894D-62FC-45DF-A29C-77EA75A56F6C}" destId="{5EF0B37D-6B4C-4956-BB67-EB50AA64A051}" srcOrd="1" destOrd="0" presId="urn:microsoft.com/office/officeart/2018/2/layout/IconVerticalSolidList"/>
    <dgm:cxn modelId="{7051862A-E66A-0E42-82B4-00452C88B14F}" type="presParOf" srcId="{34CD894D-62FC-45DF-A29C-77EA75A56F6C}" destId="{38B19013-630D-4935-9752-5BA8F88D5AAD}" srcOrd="2" destOrd="0" presId="urn:microsoft.com/office/officeart/2018/2/layout/IconVerticalSolidList"/>
    <dgm:cxn modelId="{0A0C5569-2E59-7F4F-8976-BDFF26F44353}" type="presParOf" srcId="{38B19013-630D-4935-9752-5BA8F88D5AAD}" destId="{C3252BEA-48FB-4906-9314-9B43B8F1FD10}" srcOrd="0" destOrd="0" presId="urn:microsoft.com/office/officeart/2018/2/layout/IconVerticalSolidList"/>
    <dgm:cxn modelId="{73ABEC14-605A-114A-A4B7-3F812CD74F28}" type="presParOf" srcId="{38B19013-630D-4935-9752-5BA8F88D5AAD}" destId="{F4A833D7-CD42-4AE9-A7F5-C1D623D26D13}" srcOrd="1" destOrd="0" presId="urn:microsoft.com/office/officeart/2018/2/layout/IconVerticalSolidList"/>
    <dgm:cxn modelId="{DACB1741-177E-A74E-991F-DFD105A31FC4}" type="presParOf" srcId="{38B19013-630D-4935-9752-5BA8F88D5AAD}" destId="{CECA9860-F2EE-4335-91E4-07F432AD6402}" srcOrd="2" destOrd="0" presId="urn:microsoft.com/office/officeart/2018/2/layout/IconVerticalSolidList"/>
    <dgm:cxn modelId="{3220019B-DFEA-9C45-8B55-856F67F15013}" type="presParOf" srcId="{38B19013-630D-4935-9752-5BA8F88D5AAD}" destId="{EFFF3293-4268-4E90-9879-904781CD05E2}" srcOrd="3" destOrd="0" presId="urn:microsoft.com/office/officeart/2018/2/layout/IconVerticalSolidList"/>
    <dgm:cxn modelId="{9EA474EB-22A6-8B49-BAB7-B12DB517282D}" type="presParOf" srcId="{38B19013-630D-4935-9752-5BA8F88D5AAD}" destId="{6817AF29-EBE3-4076-992A-40F3B103C80A}" srcOrd="4" destOrd="0" presId="urn:microsoft.com/office/officeart/2018/2/layout/IconVerticalSolidList"/>
    <dgm:cxn modelId="{89BAEE86-4667-DC4C-9CEF-999E48E1A3A1}" type="presParOf" srcId="{34CD894D-62FC-45DF-A29C-77EA75A56F6C}" destId="{587A5D33-AD1A-4193-9DB7-E78FC475C2D8}" srcOrd="3" destOrd="0" presId="urn:microsoft.com/office/officeart/2018/2/layout/IconVerticalSolidList"/>
    <dgm:cxn modelId="{F71E9195-82DB-2744-8D1C-9C04998D2C5D}" type="presParOf" srcId="{34CD894D-62FC-45DF-A29C-77EA75A56F6C}" destId="{DD52B381-77A3-4E31-BCFE-2E4D2852852E}" srcOrd="4" destOrd="0" presId="urn:microsoft.com/office/officeart/2018/2/layout/IconVerticalSolidList"/>
    <dgm:cxn modelId="{0BFCC69B-78E1-9347-B48C-70234D71AA50}" type="presParOf" srcId="{DD52B381-77A3-4E31-BCFE-2E4D2852852E}" destId="{C8455661-E373-421B-8DAA-4341B527D511}" srcOrd="0" destOrd="0" presId="urn:microsoft.com/office/officeart/2018/2/layout/IconVerticalSolidList"/>
    <dgm:cxn modelId="{6E2045C9-C3DD-104A-9283-D935C7F54CE1}" type="presParOf" srcId="{DD52B381-77A3-4E31-BCFE-2E4D2852852E}" destId="{54A100FF-A245-479E-9C3F-B549375D6522}" srcOrd="1" destOrd="0" presId="urn:microsoft.com/office/officeart/2018/2/layout/IconVerticalSolidList"/>
    <dgm:cxn modelId="{BA568F88-4F4A-D947-B3F7-7C58C2F2CA65}" type="presParOf" srcId="{DD52B381-77A3-4E31-BCFE-2E4D2852852E}" destId="{6D0E8684-3AB7-4E90-A8D8-98DC98CF34BE}" srcOrd="2" destOrd="0" presId="urn:microsoft.com/office/officeart/2018/2/layout/IconVerticalSolidList"/>
    <dgm:cxn modelId="{3B96D29C-58C1-8748-930B-B7C7D2F8655C}" type="presParOf" srcId="{DD52B381-77A3-4E31-BCFE-2E4D2852852E}" destId="{5BAC54EF-85A7-4165-82E0-AF015DCF24BE}" srcOrd="3" destOrd="0" presId="urn:microsoft.com/office/officeart/2018/2/layout/IconVerticalSolidList"/>
    <dgm:cxn modelId="{F59EA0BC-AAAE-0148-9B67-5290E69768A4}" type="presParOf" srcId="{DD52B381-77A3-4E31-BCFE-2E4D2852852E}" destId="{B98AF510-1D87-4389-8128-B54EABE2AD11}"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E651C0A-AF75-FB47-9A1F-A99C9754EC4F}" type="doc">
      <dgm:prSet loTypeId="urn:microsoft.com/office/officeart/2018/2/layout/IconVerticalSolidList" loCatId="icon" qsTypeId="urn:microsoft.com/office/officeart/2005/8/quickstyle/simple1" qsCatId="simple" csTypeId="urn:microsoft.com/office/officeart/2005/8/colors/colorful5" csCatId="colorful" phldr="1"/>
      <dgm:spPr/>
      <dgm:t>
        <a:bodyPr/>
        <a:lstStyle/>
        <a:p>
          <a:endParaRPr lang="en-US"/>
        </a:p>
      </dgm:t>
    </dgm:pt>
    <dgm:pt modelId="{8656666E-BCD1-4F44-B3A4-AFA6367EF30F}">
      <dgm:prSet phldrT="[Text]"/>
      <dgm:spPr/>
      <dgm:t>
        <a:bodyPr/>
        <a:lstStyle/>
        <a:p>
          <a:pPr>
            <a:lnSpc>
              <a:spcPct val="100000"/>
            </a:lnSpc>
          </a:pPr>
          <a:r>
            <a:rPr lang="en-US" b="1" dirty="0"/>
            <a:t>Multimodality Imaging </a:t>
          </a:r>
        </a:p>
        <a:p>
          <a:pPr>
            <a:lnSpc>
              <a:spcPct val="100000"/>
            </a:lnSpc>
          </a:pPr>
          <a:r>
            <a:rPr lang="en-US" b="1" dirty="0"/>
            <a:t>(TTE, MRI, CT)</a:t>
          </a:r>
        </a:p>
      </dgm:t>
    </dgm:pt>
    <dgm:pt modelId="{2AD380C9-E605-C242-B846-771058519CD3}" type="parTrans" cxnId="{0810A45E-93AC-B342-B2D0-822DBDB5393C}">
      <dgm:prSet/>
      <dgm:spPr/>
      <dgm:t>
        <a:bodyPr/>
        <a:lstStyle/>
        <a:p>
          <a:endParaRPr lang="en-US"/>
        </a:p>
      </dgm:t>
    </dgm:pt>
    <dgm:pt modelId="{3156073A-0129-3D4E-A096-281019FBA1B9}" type="sibTrans" cxnId="{0810A45E-93AC-B342-B2D0-822DBDB5393C}">
      <dgm:prSet/>
      <dgm:spPr/>
      <dgm:t>
        <a:bodyPr/>
        <a:lstStyle/>
        <a:p>
          <a:endParaRPr lang="en-US"/>
        </a:p>
      </dgm:t>
    </dgm:pt>
    <dgm:pt modelId="{9D02CE49-E718-1B43-95FC-E77923DB1B56}">
      <dgm:prSet phldrT="[Text]"/>
      <dgm:spPr/>
      <dgm:t>
        <a:bodyPr/>
        <a:lstStyle/>
        <a:p>
          <a:pPr>
            <a:lnSpc>
              <a:spcPct val="100000"/>
            </a:lnSpc>
          </a:pPr>
          <a:r>
            <a:rPr lang="en-US" b="1" i="1" dirty="0"/>
            <a:t>Artificial Intelligence for echo screening and device selection</a:t>
          </a:r>
        </a:p>
      </dgm:t>
    </dgm:pt>
    <dgm:pt modelId="{BD752479-CB4E-A34B-A2D0-F522B8C639C6}" type="parTrans" cxnId="{ACBAEDDA-2AE3-CD48-8049-DE8884A380B2}">
      <dgm:prSet/>
      <dgm:spPr/>
      <dgm:t>
        <a:bodyPr/>
        <a:lstStyle/>
        <a:p>
          <a:endParaRPr lang="en-US"/>
        </a:p>
      </dgm:t>
    </dgm:pt>
    <dgm:pt modelId="{C3D71CA8-A4FD-204E-9B93-313ECEA4EF76}" type="sibTrans" cxnId="{ACBAEDDA-2AE3-CD48-8049-DE8884A380B2}">
      <dgm:prSet/>
      <dgm:spPr/>
      <dgm:t>
        <a:bodyPr/>
        <a:lstStyle/>
        <a:p>
          <a:endParaRPr lang="en-US"/>
        </a:p>
      </dgm:t>
    </dgm:pt>
    <dgm:pt modelId="{9307FDAD-AA13-8B48-892B-8AB7C37B932A}">
      <dgm:prSet phldrT="[Text]"/>
      <dgm:spPr/>
      <dgm:t>
        <a:bodyPr/>
        <a:lstStyle/>
        <a:p>
          <a:pPr>
            <a:lnSpc>
              <a:spcPct val="100000"/>
            </a:lnSpc>
          </a:pPr>
          <a:r>
            <a:rPr lang="en-US" b="1" dirty="0"/>
            <a:t>Comprehensive Clinical Decision Making</a:t>
          </a:r>
        </a:p>
      </dgm:t>
    </dgm:pt>
    <dgm:pt modelId="{0676B545-1EC7-BB4C-A68F-A9F87728E65C}" type="parTrans" cxnId="{D47B7C59-C57D-1D43-93A9-939AFB8C64A2}">
      <dgm:prSet/>
      <dgm:spPr/>
      <dgm:t>
        <a:bodyPr/>
        <a:lstStyle/>
        <a:p>
          <a:endParaRPr lang="en-US"/>
        </a:p>
      </dgm:t>
    </dgm:pt>
    <dgm:pt modelId="{67BE4946-6F52-9446-9C91-0616411378B3}" type="sibTrans" cxnId="{D47B7C59-C57D-1D43-93A9-939AFB8C64A2}">
      <dgm:prSet/>
      <dgm:spPr/>
      <dgm:t>
        <a:bodyPr/>
        <a:lstStyle/>
        <a:p>
          <a:endParaRPr lang="en-US"/>
        </a:p>
      </dgm:t>
    </dgm:pt>
    <dgm:pt modelId="{3A4BF834-A998-EC44-A847-CC1111176C59}">
      <dgm:prSet phldrT="[Text]" custT="1"/>
      <dgm:spPr/>
      <dgm:t>
        <a:bodyPr/>
        <a:lstStyle/>
        <a:p>
          <a:pPr>
            <a:lnSpc>
              <a:spcPct val="100000"/>
            </a:lnSpc>
          </a:pPr>
          <a:r>
            <a:rPr lang="en-US" sz="1200" b="1" i="1" dirty="0"/>
            <a:t>Timing of Intervention based on multiple parameters including biomarkers</a:t>
          </a:r>
        </a:p>
      </dgm:t>
    </dgm:pt>
    <dgm:pt modelId="{2DA86C2B-694A-A741-9A1E-6162A5EDE7F1}" type="parTrans" cxnId="{AB982C4F-54DD-814C-A9AE-38F5FE732A28}">
      <dgm:prSet/>
      <dgm:spPr/>
      <dgm:t>
        <a:bodyPr/>
        <a:lstStyle/>
        <a:p>
          <a:endParaRPr lang="en-US"/>
        </a:p>
      </dgm:t>
    </dgm:pt>
    <dgm:pt modelId="{FF8CCAC9-9285-B045-8D26-853B61881404}" type="sibTrans" cxnId="{AB982C4F-54DD-814C-A9AE-38F5FE732A28}">
      <dgm:prSet/>
      <dgm:spPr/>
      <dgm:t>
        <a:bodyPr/>
        <a:lstStyle/>
        <a:p>
          <a:endParaRPr lang="en-US"/>
        </a:p>
      </dgm:t>
    </dgm:pt>
    <dgm:pt modelId="{D3FA895A-AD7B-1144-BB0C-B6E3541E9634}">
      <dgm:prSet phldrT="[Text]"/>
      <dgm:spPr/>
      <dgm:t>
        <a:bodyPr/>
        <a:lstStyle/>
        <a:p>
          <a:pPr>
            <a:lnSpc>
              <a:spcPct val="100000"/>
            </a:lnSpc>
          </a:pPr>
          <a:r>
            <a:rPr lang="en-US" b="1" dirty="0"/>
            <a:t>Lifetime Management of Mitral Valve Disease</a:t>
          </a:r>
        </a:p>
      </dgm:t>
    </dgm:pt>
    <dgm:pt modelId="{9CB21414-0D1B-3D4C-B8C9-8776282EAE37}" type="parTrans" cxnId="{EB87FA59-5BB4-6240-B0CC-33D388B11903}">
      <dgm:prSet/>
      <dgm:spPr/>
      <dgm:t>
        <a:bodyPr/>
        <a:lstStyle/>
        <a:p>
          <a:endParaRPr lang="en-US"/>
        </a:p>
      </dgm:t>
    </dgm:pt>
    <dgm:pt modelId="{377EC516-7614-3747-B54B-4FD1E7919D1B}" type="sibTrans" cxnId="{EB87FA59-5BB4-6240-B0CC-33D388B11903}">
      <dgm:prSet/>
      <dgm:spPr/>
      <dgm:t>
        <a:bodyPr/>
        <a:lstStyle/>
        <a:p>
          <a:endParaRPr lang="en-US"/>
        </a:p>
      </dgm:t>
    </dgm:pt>
    <dgm:pt modelId="{354E6A47-668D-AF4E-A4E3-19C0ED34A3E9}">
      <dgm:prSet phldrT="[Text]" custT="1"/>
      <dgm:spPr/>
      <dgm:t>
        <a:bodyPr/>
        <a:lstStyle/>
        <a:p>
          <a:pPr>
            <a:lnSpc>
              <a:spcPct val="100000"/>
            </a:lnSpc>
          </a:pPr>
          <a:r>
            <a:rPr lang="en-US" sz="1400" b="1" i="1" dirty="0"/>
            <a:t>Ablation</a:t>
          </a:r>
        </a:p>
        <a:p>
          <a:pPr>
            <a:lnSpc>
              <a:spcPct val="100000"/>
            </a:lnSpc>
          </a:pPr>
          <a:r>
            <a:rPr lang="en-US" sz="1400" b="1" i="1" dirty="0"/>
            <a:t>TEER removal</a:t>
          </a:r>
        </a:p>
        <a:p>
          <a:pPr>
            <a:lnSpc>
              <a:spcPct val="100000"/>
            </a:lnSpc>
          </a:pPr>
          <a:r>
            <a:rPr lang="en-US" sz="1400" b="1" i="1" dirty="0"/>
            <a:t>TMVR</a:t>
          </a:r>
        </a:p>
      </dgm:t>
    </dgm:pt>
    <dgm:pt modelId="{40EF0A70-803C-9949-AE3D-BAD8C3D76679}" type="parTrans" cxnId="{019D2498-A577-C649-8650-D2E8F778DAF1}">
      <dgm:prSet/>
      <dgm:spPr/>
      <dgm:t>
        <a:bodyPr/>
        <a:lstStyle/>
        <a:p>
          <a:endParaRPr lang="en-US"/>
        </a:p>
      </dgm:t>
    </dgm:pt>
    <dgm:pt modelId="{053884D7-F793-2C47-8F1F-D824C5063C33}" type="sibTrans" cxnId="{019D2498-A577-C649-8650-D2E8F778DAF1}">
      <dgm:prSet/>
      <dgm:spPr/>
      <dgm:t>
        <a:bodyPr/>
        <a:lstStyle/>
        <a:p>
          <a:endParaRPr lang="en-US"/>
        </a:p>
      </dgm:t>
    </dgm:pt>
    <dgm:pt modelId="{34CD894D-62FC-45DF-A29C-77EA75A56F6C}" type="pres">
      <dgm:prSet presAssocID="{5E651C0A-AF75-FB47-9A1F-A99C9754EC4F}" presName="root" presStyleCnt="0">
        <dgm:presLayoutVars>
          <dgm:dir/>
          <dgm:resizeHandles val="exact"/>
        </dgm:presLayoutVars>
      </dgm:prSet>
      <dgm:spPr/>
    </dgm:pt>
    <dgm:pt modelId="{B600DBA4-CBDE-45FF-9A49-0BED86201CF4}" type="pres">
      <dgm:prSet presAssocID="{8656666E-BCD1-4F44-B3A4-AFA6367EF30F}" presName="compNode" presStyleCnt="0"/>
      <dgm:spPr/>
    </dgm:pt>
    <dgm:pt modelId="{16800A34-E08D-46DD-99AB-67779E9B5D62}" type="pres">
      <dgm:prSet presAssocID="{8656666E-BCD1-4F44-B3A4-AFA6367EF30F}" presName="bgRect" presStyleLbl="bgShp" presStyleIdx="0" presStyleCnt="3" custLinFactNeighborX="-1747" custLinFactNeighborY="-43"/>
      <dgm:spPr/>
    </dgm:pt>
    <dgm:pt modelId="{10A557F5-BD72-497D-93A6-91024130D391}" type="pres">
      <dgm:prSet presAssocID="{8656666E-BCD1-4F44-B3A4-AFA6367EF30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rain"/>
        </a:ext>
      </dgm:extLst>
    </dgm:pt>
    <dgm:pt modelId="{38EB916A-9466-41EB-80DC-7C1C89E38647}" type="pres">
      <dgm:prSet presAssocID="{8656666E-BCD1-4F44-B3A4-AFA6367EF30F}" presName="spaceRect" presStyleCnt="0"/>
      <dgm:spPr/>
    </dgm:pt>
    <dgm:pt modelId="{7D7AE41B-F64B-42DF-8F4F-9EEF142C9CEC}" type="pres">
      <dgm:prSet presAssocID="{8656666E-BCD1-4F44-B3A4-AFA6367EF30F}" presName="parTx" presStyleLbl="revTx" presStyleIdx="0" presStyleCnt="6">
        <dgm:presLayoutVars>
          <dgm:chMax val="0"/>
          <dgm:chPref val="0"/>
        </dgm:presLayoutVars>
      </dgm:prSet>
      <dgm:spPr/>
    </dgm:pt>
    <dgm:pt modelId="{451BA0B5-49CC-4779-9B3C-D01AE91FC539}" type="pres">
      <dgm:prSet presAssocID="{8656666E-BCD1-4F44-B3A4-AFA6367EF30F}" presName="desTx" presStyleLbl="revTx" presStyleIdx="1" presStyleCnt="6">
        <dgm:presLayoutVars/>
      </dgm:prSet>
      <dgm:spPr/>
    </dgm:pt>
    <dgm:pt modelId="{5EF0B37D-6B4C-4956-BB67-EB50AA64A051}" type="pres">
      <dgm:prSet presAssocID="{3156073A-0129-3D4E-A096-281019FBA1B9}" presName="sibTrans" presStyleCnt="0"/>
      <dgm:spPr/>
    </dgm:pt>
    <dgm:pt modelId="{38B19013-630D-4935-9752-5BA8F88D5AAD}" type="pres">
      <dgm:prSet presAssocID="{9307FDAD-AA13-8B48-892B-8AB7C37B932A}" presName="compNode" presStyleCnt="0"/>
      <dgm:spPr/>
    </dgm:pt>
    <dgm:pt modelId="{C3252BEA-48FB-4906-9314-9B43B8F1FD10}" type="pres">
      <dgm:prSet presAssocID="{9307FDAD-AA13-8B48-892B-8AB7C37B932A}" presName="bgRect" presStyleLbl="bgShp" presStyleIdx="1" presStyleCnt="3"/>
      <dgm:spPr/>
    </dgm:pt>
    <dgm:pt modelId="{F4A833D7-CD42-4AE9-A7F5-C1D623D26D13}" type="pres">
      <dgm:prSet presAssocID="{9307FDAD-AA13-8B48-892B-8AB7C37B932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topwatch"/>
        </a:ext>
      </dgm:extLst>
    </dgm:pt>
    <dgm:pt modelId="{CECA9860-F2EE-4335-91E4-07F432AD6402}" type="pres">
      <dgm:prSet presAssocID="{9307FDAD-AA13-8B48-892B-8AB7C37B932A}" presName="spaceRect" presStyleCnt="0"/>
      <dgm:spPr/>
    </dgm:pt>
    <dgm:pt modelId="{EFFF3293-4268-4E90-9879-904781CD05E2}" type="pres">
      <dgm:prSet presAssocID="{9307FDAD-AA13-8B48-892B-8AB7C37B932A}" presName="parTx" presStyleLbl="revTx" presStyleIdx="2" presStyleCnt="6">
        <dgm:presLayoutVars>
          <dgm:chMax val="0"/>
          <dgm:chPref val="0"/>
        </dgm:presLayoutVars>
      </dgm:prSet>
      <dgm:spPr/>
    </dgm:pt>
    <dgm:pt modelId="{6817AF29-EBE3-4076-992A-40F3B103C80A}" type="pres">
      <dgm:prSet presAssocID="{9307FDAD-AA13-8B48-892B-8AB7C37B932A}" presName="desTx" presStyleLbl="revTx" presStyleIdx="3" presStyleCnt="6">
        <dgm:presLayoutVars/>
      </dgm:prSet>
      <dgm:spPr/>
    </dgm:pt>
    <dgm:pt modelId="{587A5D33-AD1A-4193-9DB7-E78FC475C2D8}" type="pres">
      <dgm:prSet presAssocID="{67BE4946-6F52-9446-9C91-0616411378B3}" presName="sibTrans" presStyleCnt="0"/>
      <dgm:spPr/>
    </dgm:pt>
    <dgm:pt modelId="{DD52B381-77A3-4E31-BCFE-2E4D2852852E}" type="pres">
      <dgm:prSet presAssocID="{D3FA895A-AD7B-1144-BB0C-B6E3541E9634}" presName="compNode" presStyleCnt="0"/>
      <dgm:spPr/>
    </dgm:pt>
    <dgm:pt modelId="{C8455661-E373-421B-8DAA-4341B527D511}" type="pres">
      <dgm:prSet presAssocID="{D3FA895A-AD7B-1144-BB0C-B6E3541E9634}" presName="bgRect" presStyleLbl="bgShp" presStyleIdx="2" presStyleCnt="3"/>
      <dgm:spPr/>
    </dgm:pt>
    <dgm:pt modelId="{54A100FF-A245-479E-9C3F-B549375D6522}" type="pres">
      <dgm:prSet presAssocID="{D3FA895A-AD7B-1144-BB0C-B6E3541E963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Tools"/>
        </a:ext>
      </dgm:extLst>
    </dgm:pt>
    <dgm:pt modelId="{6D0E8684-3AB7-4E90-A8D8-98DC98CF34BE}" type="pres">
      <dgm:prSet presAssocID="{D3FA895A-AD7B-1144-BB0C-B6E3541E9634}" presName="spaceRect" presStyleCnt="0"/>
      <dgm:spPr/>
    </dgm:pt>
    <dgm:pt modelId="{5BAC54EF-85A7-4165-82E0-AF015DCF24BE}" type="pres">
      <dgm:prSet presAssocID="{D3FA895A-AD7B-1144-BB0C-B6E3541E9634}" presName="parTx" presStyleLbl="revTx" presStyleIdx="4" presStyleCnt="6">
        <dgm:presLayoutVars>
          <dgm:chMax val="0"/>
          <dgm:chPref val="0"/>
        </dgm:presLayoutVars>
      </dgm:prSet>
      <dgm:spPr/>
    </dgm:pt>
    <dgm:pt modelId="{B98AF510-1D87-4389-8128-B54EABE2AD11}" type="pres">
      <dgm:prSet presAssocID="{D3FA895A-AD7B-1144-BB0C-B6E3541E9634}" presName="desTx" presStyleLbl="revTx" presStyleIdx="5" presStyleCnt="6">
        <dgm:presLayoutVars/>
      </dgm:prSet>
      <dgm:spPr/>
    </dgm:pt>
  </dgm:ptLst>
  <dgm:cxnLst>
    <dgm:cxn modelId="{6871DF04-274D-744E-B01B-083C2589AE0E}" type="presOf" srcId="{3A4BF834-A998-EC44-A847-CC1111176C59}" destId="{6817AF29-EBE3-4076-992A-40F3B103C80A}" srcOrd="0" destOrd="0" presId="urn:microsoft.com/office/officeart/2018/2/layout/IconVerticalSolidList"/>
    <dgm:cxn modelId="{FE6F715C-BFF4-C249-AB13-EB0FF1B694DB}" type="presOf" srcId="{8656666E-BCD1-4F44-B3A4-AFA6367EF30F}" destId="{7D7AE41B-F64B-42DF-8F4F-9EEF142C9CEC}" srcOrd="0" destOrd="0" presId="urn:microsoft.com/office/officeart/2018/2/layout/IconVerticalSolidList"/>
    <dgm:cxn modelId="{0810A45E-93AC-B342-B2D0-822DBDB5393C}" srcId="{5E651C0A-AF75-FB47-9A1F-A99C9754EC4F}" destId="{8656666E-BCD1-4F44-B3A4-AFA6367EF30F}" srcOrd="0" destOrd="0" parTransId="{2AD380C9-E605-C242-B846-771058519CD3}" sibTransId="{3156073A-0129-3D4E-A096-281019FBA1B9}"/>
    <dgm:cxn modelId="{0DEB4666-BE09-C445-8887-592400425AC1}" type="presOf" srcId="{9D02CE49-E718-1B43-95FC-E77923DB1B56}" destId="{451BA0B5-49CC-4779-9B3C-D01AE91FC539}" srcOrd="0" destOrd="0" presId="urn:microsoft.com/office/officeart/2018/2/layout/IconVerticalSolidList"/>
    <dgm:cxn modelId="{0014F44D-9183-0C4E-A8C4-311DADF2B6E6}" type="presOf" srcId="{5E651C0A-AF75-FB47-9A1F-A99C9754EC4F}" destId="{34CD894D-62FC-45DF-A29C-77EA75A56F6C}" srcOrd="0" destOrd="0" presId="urn:microsoft.com/office/officeart/2018/2/layout/IconVerticalSolidList"/>
    <dgm:cxn modelId="{AB982C4F-54DD-814C-A9AE-38F5FE732A28}" srcId="{9307FDAD-AA13-8B48-892B-8AB7C37B932A}" destId="{3A4BF834-A998-EC44-A847-CC1111176C59}" srcOrd="0" destOrd="0" parTransId="{2DA86C2B-694A-A741-9A1E-6162A5EDE7F1}" sibTransId="{FF8CCAC9-9285-B045-8D26-853B61881404}"/>
    <dgm:cxn modelId="{D47B7C59-C57D-1D43-93A9-939AFB8C64A2}" srcId="{5E651C0A-AF75-FB47-9A1F-A99C9754EC4F}" destId="{9307FDAD-AA13-8B48-892B-8AB7C37B932A}" srcOrd="1" destOrd="0" parTransId="{0676B545-1EC7-BB4C-A68F-A9F87728E65C}" sibTransId="{67BE4946-6F52-9446-9C91-0616411378B3}"/>
    <dgm:cxn modelId="{EB87FA59-5BB4-6240-B0CC-33D388B11903}" srcId="{5E651C0A-AF75-FB47-9A1F-A99C9754EC4F}" destId="{D3FA895A-AD7B-1144-BB0C-B6E3541E9634}" srcOrd="2" destOrd="0" parTransId="{9CB21414-0D1B-3D4C-B8C9-8776282EAE37}" sibTransId="{377EC516-7614-3747-B54B-4FD1E7919D1B}"/>
    <dgm:cxn modelId="{766C997E-16CD-4746-8EC0-F7A42C500BA6}" type="presOf" srcId="{D3FA895A-AD7B-1144-BB0C-B6E3541E9634}" destId="{5BAC54EF-85A7-4165-82E0-AF015DCF24BE}" srcOrd="0" destOrd="0" presId="urn:microsoft.com/office/officeart/2018/2/layout/IconVerticalSolidList"/>
    <dgm:cxn modelId="{019D2498-A577-C649-8650-D2E8F778DAF1}" srcId="{D3FA895A-AD7B-1144-BB0C-B6E3541E9634}" destId="{354E6A47-668D-AF4E-A4E3-19C0ED34A3E9}" srcOrd="0" destOrd="0" parTransId="{40EF0A70-803C-9949-AE3D-BAD8C3D76679}" sibTransId="{053884D7-F793-2C47-8F1F-D824C5063C33}"/>
    <dgm:cxn modelId="{1D2C0DAD-C644-BA41-90B9-F80599C99A54}" type="presOf" srcId="{9307FDAD-AA13-8B48-892B-8AB7C37B932A}" destId="{EFFF3293-4268-4E90-9879-904781CD05E2}" srcOrd="0" destOrd="0" presId="urn:microsoft.com/office/officeart/2018/2/layout/IconVerticalSolidList"/>
    <dgm:cxn modelId="{ACBAEDDA-2AE3-CD48-8049-DE8884A380B2}" srcId="{8656666E-BCD1-4F44-B3A4-AFA6367EF30F}" destId="{9D02CE49-E718-1B43-95FC-E77923DB1B56}" srcOrd="0" destOrd="0" parTransId="{BD752479-CB4E-A34B-A2D0-F522B8C639C6}" sibTransId="{C3D71CA8-A4FD-204E-9B93-313ECEA4EF76}"/>
    <dgm:cxn modelId="{FD75B6DF-0270-2545-BFFB-7996E8CBD1C0}" type="presOf" srcId="{354E6A47-668D-AF4E-A4E3-19C0ED34A3E9}" destId="{B98AF510-1D87-4389-8128-B54EABE2AD11}" srcOrd="0" destOrd="0" presId="urn:microsoft.com/office/officeart/2018/2/layout/IconVerticalSolidList"/>
    <dgm:cxn modelId="{557A2A1F-8087-174C-890E-3AAD8ECC1780}" type="presParOf" srcId="{34CD894D-62FC-45DF-A29C-77EA75A56F6C}" destId="{B600DBA4-CBDE-45FF-9A49-0BED86201CF4}" srcOrd="0" destOrd="0" presId="urn:microsoft.com/office/officeart/2018/2/layout/IconVerticalSolidList"/>
    <dgm:cxn modelId="{C385468B-A513-6146-9F45-51746A1FD2B1}" type="presParOf" srcId="{B600DBA4-CBDE-45FF-9A49-0BED86201CF4}" destId="{16800A34-E08D-46DD-99AB-67779E9B5D62}" srcOrd="0" destOrd="0" presId="urn:microsoft.com/office/officeart/2018/2/layout/IconVerticalSolidList"/>
    <dgm:cxn modelId="{C9765832-B84D-BA4C-9A65-688F17533AA3}" type="presParOf" srcId="{B600DBA4-CBDE-45FF-9A49-0BED86201CF4}" destId="{10A557F5-BD72-497D-93A6-91024130D391}" srcOrd="1" destOrd="0" presId="urn:microsoft.com/office/officeart/2018/2/layout/IconVerticalSolidList"/>
    <dgm:cxn modelId="{2F0A6AB1-74EA-814B-A104-EE195D3C3834}" type="presParOf" srcId="{B600DBA4-CBDE-45FF-9A49-0BED86201CF4}" destId="{38EB916A-9466-41EB-80DC-7C1C89E38647}" srcOrd="2" destOrd="0" presId="urn:microsoft.com/office/officeart/2018/2/layout/IconVerticalSolidList"/>
    <dgm:cxn modelId="{7E87252D-D85D-1743-852F-19E947D5A52D}" type="presParOf" srcId="{B600DBA4-CBDE-45FF-9A49-0BED86201CF4}" destId="{7D7AE41B-F64B-42DF-8F4F-9EEF142C9CEC}" srcOrd="3" destOrd="0" presId="urn:microsoft.com/office/officeart/2018/2/layout/IconVerticalSolidList"/>
    <dgm:cxn modelId="{EB2E7EB1-F023-C148-9BE2-F6A1DC0385F3}" type="presParOf" srcId="{B600DBA4-CBDE-45FF-9A49-0BED86201CF4}" destId="{451BA0B5-49CC-4779-9B3C-D01AE91FC539}" srcOrd="4" destOrd="0" presId="urn:microsoft.com/office/officeart/2018/2/layout/IconVerticalSolidList"/>
    <dgm:cxn modelId="{4EE62898-63F2-E147-9261-F1B8652CD6FD}" type="presParOf" srcId="{34CD894D-62FC-45DF-A29C-77EA75A56F6C}" destId="{5EF0B37D-6B4C-4956-BB67-EB50AA64A051}" srcOrd="1" destOrd="0" presId="urn:microsoft.com/office/officeart/2018/2/layout/IconVerticalSolidList"/>
    <dgm:cxn modelId="{7051862A-E66A-0E42-82B4-00452C88B14F}" type="presParOf" srcId="{34CD894D-62FC-45DF-A29C-77EA75A56F6C}" destId="{38B19013-630D-4935-9752-5BA8F88D5AAD}" srcOrd="2" destOrd="0" presId="urn:microsoft.com/office/officeart/2018/2/layout/IconVerticalSolidList"/>
    <dgm:cxn modelId="{0A0C5569-2E59-7F4F-8976-BDFF26F44353}" type="presParOf" srcId="{38B19013-630D-4935-9752-5BA8F88D5AAD}" destId="{C3252BEA-48FB-4906-9314-9B43B8F1FD10}" srcOrd="0" destOrd="0" presId="urn:microsoft.com/office/officeart/2018/2/layout/IconVerticalSolidList"/>
    <dgm:cxn modelId="{73ABEC14-605A-114A-A4B7-3F812CD74F28}" type="presParOf" srcId="{38B19013-630D-4935-9752-5BA8F88D5AAD}" destId="{F4A833D7-CD42-4AE9-A7F5-C1D623D26D13}" srcOrd="1" destOrd="0" presId="urn:microsoft.com/office/officeart/2018/2/layout/IconVerticalSolidList"/>
    <dgm:cxn modelId="{DACB1741-177E-A74E-991F-DFD105A31FC4}" type="presParOf" srcId="{38B19013-630D-4935-9752-5BA8F88D5AAD}" destId="{CECA9860-F2EE-4335-91E4-07F432AD6402}" srcOrd="2" destOrd="0" presId="urn:microsoft.com/office/officeart/2018/2/layout/IconVerticalSolidList"/>
    <dgm:cxn modelId="{3220019B-DFEA-9C45-8B55-856F67F15013}" type="presParOf" srcId="{38B19013-630D-4935-9752-5BA8F88D5AAD}" destId="{EFFF3293-4268-4E90-9879-904781CD05E2}" srcOrd="3" destOrd="0" presId="urn:microsoft.com/office/officeart/2018/2/layout/IconVerticalSolidList"/>
    <dgm:cxn modelId="{9EA474EB-22A6-8B49-BAB7-B12DB517282D}" type="presParOf" srcId="{38B19013-630D-4935-9752-5BA8F88D5AAD}" destId="{6817AF29-EBE3-4076-992A-40F3B103C80A}" srcOrd="4" destOrd="0" presId="urn:microsoft.com/office/officeart/2018/2/layout/IconVerticalSolidList"/>
    <dgm:cxn modelId="{89BAEE86-4667-DC4C-9CEF-999E48E1A3A1}" type="presParOf" srcId="{34CD894D-62FC-45DF-A29C-77EA75A56F6C}" destId="{587A5D33-AD1A-4193-9DB7-E78FC475C2D8}" srcOrd="3" destOrd="0" presId="urn:microsoft.com/office/officeart/2018/2/layout/IconVerticalSolidList"/>
    <dgm:cxn modelId="{F71E9195-82DB-2744-8D1C-9C04998D2C5D}" type="presParOf" srcId="{34CD894D-62FC-45DF-A29C-77EA75A56F6C}" destId="{DD52B381-77A3-4E31-BCFE-2E4D2852852E}" srcOrd="4" destOrd="0" presId="urn:microsoft.com/office/officeart/2018/2/layout/IconVerticalSolidList"/>
    <dgm:cxn modelId="{0BFCC69B-78E1-9347-B48C-70234D71AA50}" type="presParOf" srcId="{DD52B381-77A3-4E31-BCFE-2E4D2852852E}" destId="{C8455661-E373-421B-8DAA-4341B527D511}" srcOrd="0" destOrd="0" presId="urn:microsoft.com/office/officeart/2018/2/layout/IconVerticalSolidList"/>
    <dgm:cxn modelId="{6E2045C9-C3DD-104A-9283-D935C7F54CE1}" type="presParOf" srcId="{DD52B381-77A3-4E31-BCFE-2E4D2852852E}" destId="{54A100FF-A245-479E-9C3F-B549375D6522}" srcOrd="1" destOrd="0" presId="urn:microsoft.com/office/officeart/2018/2/layout/IconVerticalSolidList"/>
    <dgm:cxn modelId="{BA568F88-4F4A-D947-B3F7-7C58C2F2CA65}" type="presParOf" srcId="{DD52B381-77A3-4E31-BCFE-2E4D2852852E}" destId="{6D0E8684-3AB7-4E90-A8D8-98DC98CF34BE}" srcOrd="2" destOrd="0" presId="urn:microsoft.com/office/officeart/2018/2/layout/IconVerticalSolidList"/>
    <dgm:cxn modelId="{3B96D29C-58C1-8748-930B-B7C7D2F8655C}" type="presParOf" srcId="{DD52B381-77A3-4E31-BCFE-2E4D2852852E}" destId="{5BAC54EF-85A7-4165-82E0-AF015DCF24BE}" srcOrd="3" destOrd="0" presId="urn:microsoft.com/office/officeart/2018/2/layout/IconVerticalSolidList"/>
    <dgm:cxn modelId="{F59EA0BC-AAAE-0148-9B67-5290E69768A4}" type="presParOf" srcId="{DD52B381-77A3-4E31-BCFE-2E4D2852852E}" destId="{B98AF510-1D87-4389-8128-B54EABE2AD11}" srcOrd="4" destOrd="0" presId="urn:microsoft.com/office/officeart/2018/2/layout/IconVerticalSoli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800A34-E08D-46DD-99AB-67779E9B5D62}">
      <dsp:nvSpPr>
        <dsp:cNvPr id="0" name=""/>
        <dsp:cNvSpPr/>
      </dsp:nvSpPr>
      <dsp:spPr>
        <a:xfrm>
          <a:off x="0" y="527"/>
          <a:ext cx="5995511" cy="123432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A557F5-BD72-497D-93A6-91024130D391}">
      <dsp:nvSpPr>
        <dsp:cNvPr id="0" name=""/>
        <dsp:cNvSpPr/>
      </dsp:nvSpPr>
      <dsp:spPr>
        <a:xfrm>
          <a:off x="373381" y="278249"/>
          <a:ext cx="678876" cy="67887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7AE41B-F64B-42DF-8F4F-9EEF142C9CEC}">
      <dsp:nvSpPr>
        <dsp:cNvPr id="0" name=""/>
        <dsp:cNvSpPr/>
      </dsp:nvSpPr>
      <dsp:spPr>
        <a:xfrm>
          <a:off x="1425639" y="527"/>
          <a:ext cx="2697979" cy="123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632" tIns="130632" rIns="130632" bIns="130632" numCol="1" spcCol="1270" anchor="ctr" anchorCtr="0">
          <a:noAutofit/>
        </a:bodyPr>
        <a:lstStyle/>
        <a:p>
          <a:pPr marL="0" lvl="0" indent="0" algn="l" defTabSz="1111250">
            <a:lnSpc>
              <a:spcPct val="100000"/>
            </a:lnSpc>
            <a:spcBef>
              <a:spcPct val="0"/>
            </a:spcBef>
            <a:spcAft>
              <a:spcPct val="35000"/>
            </a:spcAft>
            <a:buNone/>
          </a:pPr>
          <a:r>
            <a:rPr lang="en-US" sz="2500" b="1" kern="1200"/>
            <a:t>Imaging</a:t>
          </a:r>
        </a:p>
      </dsp:txBody>
      <dsp:txXfrm>
        <a:off x="1425639" y="527"/>
        <a:ext cx="2697979" cy="1234320"/>
      </dsp:txXfrm>
    </dsp:sp>
    <dsp:sp modelId="{451BA0B5-49CC-4779-9B3C-D01AE91FC539}">
      <dsp:nvSpPr>
        <dsp:cNvPr id="0" name=""/>
        <dsp:cNvSpPr/>
      </dsp:nvSpPr>
      <dsp:spPr>
        <a:xfrm>
          <a:off x="4123619" y="527"/>
          <a:ext cx="1871891" cy="123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632" tIns="130632" rIns="130632" bIns="130632" numCol="1" spcCol="1270" anchor="ctr" anchorCtr="0">
          <a:noAutofit/>
        </a:bodyPr>
        <a:lstStyle/>
        <a:p>
          <a:pPr marL="0" lvl="0" indent="0" algn="l" defTabSz="800100">
            <a:lnSpc>
              <a:spcPct val="100000"/>
            </a:lnSpc>
            <a:spcBef>
              <a:spcPct val="0"/>
            </a:spcBef>
            <a:spcAft>
              <a:spcPct val="35000"/>
            </a:spcAft>
            <a:buNone/>
          </a:pPr>
          <a:r>
            <a:rPr lang="en-US" sz="1800" b="1" i="1" kern="1200"/>
            <a:t>Artificial Intelligence</a:t>
          </a:r>
        </a:p>
      </dsp:txBody>
      <dsp:txXfrm>
        <a:off x="4123619" y="527"/>
        <a:ext cx="1871891" cy="1234320"/>
      </dsp:txXfrm>
    </dsp:sp>
    <dsp:sp modelId="{C3252BEA-48FB-4906-9314-9B43B8F1FD10}">
      <dsp:nvSpPr>
        <dsp:cNvPr id="0" name=""/>
        <dsp:cNvSpPr/>
      </dsp:nvSpPr>
      <dsp:spPr>
        <a:xfrm>
          <a:off x="0" y="1543427"/>
          <a:ext cx="5995511" cy="123432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A833D7-CD42-4AE9-A7F5-C1D623D26D13}">
      <dsp:nvSpPr>
        <dsp:cNvPr id="0" name=""/>
        <dsp:cNvSpPr/>
      </dsp:nvSpPr>
      <dsp:spPr>
        <a:xfrm>
          <a:off x="373381" y="1821149"/>
          <a:ext cx="678876" cy="67887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FF3293-4268-4E90-9879-904781CD05E2}">
      <dsp:nvSpPr>
        <dsp:cNvPr id="0" name=""/>
        <dsp:cNvSpPr/>
      </dsp:nvSpPr>
      <dsp:spPr>
        <a:xfrm>
          <a:off x="1425639" y="1543427"/>
          <a:ext cx="2697979" cy="123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632" tIns="130632" rIns="130632" bIns="130632" numCol="1" spcCol="1270" anchor="ctr" anchorCtr="0">
          <a:noAutofit/>
        </a:bodyPr>
        <a:lstStyle/>
        <a:p>
          <a:pPr marL="0" lvl="0" indent="0" algn="l" defTabSz="1111250">
            <a:lnSpc>
              <a:spcPct val="100000"/>
            </a:lnSpc>
            <a:spcBef>
              <a:spcPct val="0"/>
            </a:spcBef>
            <a:spcAft>
              <a:spcPct val="35000"/>
            </a:spcAft>
            <a:buNone/>
          </a:pPr>
          <a:r>
            <a:rPr lang="en-US" sz="2500" b="1" kern="1200"/>
            <a:t>Clinical Decision Making</a:t>
          </a:r>
        </a:p>
      </dsp:txBody>
      <dsp:txXfrm>
        <a:off x="1425639" y="1543427"/>
        <a:ext cx="2697979" cy="1234320"/>
      </dsp:txXfrm>
    </dsp:sp>
    <dsp:sp modelId="{6817AF29-EBE3-4076-992A-40F3B103C80A}">
      <dsp:nvSpPr>
        <dsp:cNvPr id="0" name=""/>
        <dsp:cNvSpPr/>
      </dsp:nvSpPr>
      <dsp:spPr>
        <a:xfrm>
          <a:off x="4123619" y="1543427"/>
          <a:ext cx="1871891" cy="123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632" tIns="130632" rIns="130632" bIns="130632" numCol="1" spcCol="1270" anchor="ctr" anchorCtr="0">
          <a:noAutofit/>
        </a:bodyPr>
        <a:lstStyle/>
        <a:p>
          <a:pPr marL="0" lvl="0" indent="0" algn="l" defTabSz="800100">
            <a:lnSpc>
              <a:spcPct val="100000"/>
            </a:lnSpc>
            <a:spcBef>
              <a:spcPct val="0"/>
            </a:spcBef>
            <a:spcAft>
              <a:spcPct val="35000"/>
            </a:spcAft>
            <a:buNone/>
          </a:pPr>
          <a:r>
            <a:rPr lang="en-US" sz="1800" b="1" i="1" kern="1200"/>
            <a:t>Timing of Intervention</a:t>
          </a:r>
        </a:p>
      </dsp:txBody>
      <dsp:txXfrm>
        <a:off x="4123619" y="1543427"/>
        <a:ext cx="1871891" cy="1234320"/>
      </dsp:txXfrm>
    </dsp:sp>
    <dsp:sp modelId="{C8455661-E373-421B-8DAA-4341B527D511}">
      <dsp:nvSpPr>
        <dsp:cNvPr id="0" name=""/>
        <dsp:cNvSpPr/>
      </dsp:nvSpPr>
      <dsp:spPr>
        <a:xfrm>
          <a:off x="0" y="3086327"/>
          <a:ext cx="5995511" cy="123432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A100FF-A245-479E-9C3F-B549375D6522}">
      <dsp:nvSpPr>
        <dsp:cNvPr id="0" name=""/>
        <dsp:cNvSpPr/>
      </dsp:nvSpPr>
      <dsp:spPr>
        <a:xfrm>
          <a:off x="373381" y="3364049"/>
          <a:ext cx="678876" cy="67887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AC54EF-85A7-4165-82E0-AF015DCF24BE}">
      <dsp:nvSpPr>
        <dsp:cNvPr id="0" name=""/>
        <dsp:cNvSpPr/>
      </dsp:nvSpPr>
      <dsp:spPr>
        <a:xfrm>
          <a:off x="1425639" y="3086327"/>
          <a:ext cx="2697979" cy="123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632" tIns="130632" rIns="130632" bIns="130632" numCol="1" spcCol="1270" anchor="ctr" anchorCtr="0">
          <a:noAutofit/>
        </a:bodyPr>
        <a:lstStyle/>
        <a:p>
          <a:pPr marL="0" lvl="0" indent="0" algn="l" defTabSz="1111250">
            <a:lnSpc>
              <a:spcPct val="100000"/>
            </a:lnSpc>
            <a:spcBef>
              <a:spcPct val="0"/>
            </a:spcBef>
            <a:spcAft>
              <a:spcPct val="35000"/>
            </a:spcAft>
            <a:buNone/>
          </a:pPr>
          <a:r>
            <a:rPr lang="en-US" sz="2500" b="1" kern="1200"/>
            <a:t>Therapies</a:t>
          </a:r>
        </a:p>
      </dsp:txBody>
      <dsp:txXfrm>
        <a:off x="1425639" y="3086327"/>
        <a:ext cx="2697979" cy="1234320"/>
      </dsp:txXfrm>
    </dsp:sp>
    <dsp:sp modelId="{B98AF510-1D87-4389-8128-B54EABE2AD11}">
      <dsp:nvSpPr>
        <dsp:cNvPr id="0" name=""/>
        <dsp:cNvSpPr/>
      </dsp:nvSpPr>
      <dsp:spPr>
        <a:xfrm>
          <a:off x="4123619" y="3086327"/>
          <a:ext cx="1871891" cy="123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632" tIns="130632" rIns="130632" bIns="130632" numCol="1" spcCol="1270" anchor="ctr" anchorCtr="0">
          <a:noAutofit/>
        </a:bodyPr>
        <a:lstStyle/>
        <a:p>
          <a:pPr marL="0" lvl="0" indent="0" algn="l" defTabSz="800100">
            <a:lnSpc>
              <a:spcPct val="100000"/>
            </a:lnSpc>
            <a:spcBef>
              <a:spcPct val="0"/>
            </a:spcBef>
            <a:spcAft>
              <a:spcPct val="35000"/>
            </a:spcAft>
            <a:buNone/>
          </a:pPr>
          <a:r>
            <a:rPr lang="en-US" sz="1800" b="1" i="1" kern="1200"/>
            <a:t>Repair</a:t>
          </a:r>
        </a:p>
        <a:p>
          <a:pPr marL="0" lvl="0" indent="0" algn="l" defTabSz="800100">
            <a:lnSpc>
              <a:spcPct val="100000"/>
            </a:lnSpc>
            <a:spcBef>
              <a:spcPct val="0"/>
            </a:spcBef>
            <a:spcAft>
              <a:spcPct val="35000"/>
            </a:spcAft>
            <a:buNone/>
          </a:pPr>
          <a:r>
            <a:rPr lang="en-US" sz="1800" b="1" i="1" kern="1200"/>
            <a:t>Replacement</a:t>
          </a:r>
        </a:p>
      </dsp:txBody>
      <dsp:txXfrm>
        <a:off x="4123619" y="3086327"/>
        <a:ext cx="1871891" cy="12343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92369F-2114-E841-9594-8E2FE31FC2FA}">
      <dsp:nvSpPr>
        <dsp:cNvPr id="0" name=""/>
        <dsp:cNvSpPr/>
      </dsp:nvSpPr>
      <dsp:spPr>
        <a:xfrm>
          <a:off x="0" y="0"/>
          <a:ext cx="10698480" cy="4973108"/>
        </a:xfrm>
        <a:prstGeom prst="roundRect">
          <a:avLst>
            <a:gd name="adj" fmla="val 85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3859684" numCol="1" spcCol="1270" anchor="t" anchorCtr="0">
          <a:noAutofit/>
        </a:bodyPr>
        <a:lstStyle/>
        <a:p>
          <a:pPr marL="0" lvl="0" indent="0" algn="l" defTabSz="1822450">
            <a:lnSpc>
              <a:spcPct val="90000"/>
            </a:lnSpc>
            <a:spcBef>
              <a:spcPct val="0"/>
            </a:spcBef>
            <a:spcAft>
              <a:spcPct val="35000"/>
            </a:spcAft>
            <a:buNone/>
          </a:pPr>
          <a:r>
            <a:rPr lang="en-US" sz="4100" b="1" i="1" kern="1200" dirty="0">
              <a:ln>
                <a:noFill/>
              </a:ln>
              <a:solidFill>
                <a:srgbClr val="FFFF00"/>
              </a:solidFill>
              <a:effectLst>
                <a:outerShdw blurRad="50800" dist="38100" dir="2700000" algn="tl" rotWithShape="0">
                  <a:prstClr val="black">
                    <a:alpha val="40000"/>
                  </a:prstClr>
                </a:outerShdw>
              </a:effectLst>
            </a:rPr>
            <a:t>Anatomic challenges</a:t>
          </a:r>
          <a:endParaRPr lang="en-US" sz="4100" kern="1200" dirty="0">
            <a:ln>
              <a:noFill/>
            </a:ln>
            <a:solidFill>
              <a:srgbClr val="FFFF00"/>
            </a:solidFill>
            <a:effectLst>
              <a:outerShdw blurRad="50800" dist="38100" dir="2700000" algn="tl" rotWithShape="0">
                <a:prstClr val="black">
                  <a:alpha val="40000"/>
                </a:prstClr>
              </a:outerShdw>
            </a:effectLst>
          </a:endParaRPr>
        </a:p>
      </dsp:txBody>
      <dsp:txXfrm>
        <a:off x="123809" y="123809"/>
        <a:ext cx="10450862" cy="4725490"/>
      </dsp:txXfrm>
    </dsp:sp>
    <dsp:sp modelId="{6AA5B319-68EC-464A-AC02-7D2EE700D836}">
      <dsp:nvSpPr>
        <dsp:cNvPr id="0" name=""/>
        <dsp:cNvSpPr/>
      </dsp:nvSpPr>
      <dsp:spPr>
        <a:xfrm>
          <a:off x="267462" y="1243277"/>
          <a:ext cx="1604772" cy="1125262"/>
        </a:xfrm>
        <a:prstGeom prst="roundRect">
          <a:avLst>
            <a:gd name="adj" fmla="val 105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Sizing</a:t>
          </a:r>
        </a:p>
      </dsp:txBody>
      <dsp:txXfrm>
        <a:off x="302068" y="1277883"/>
        <a:ext cx="1535560" cy="1056050"/>
      </dsp:txXfrm>
    </dsp:sp>
    <dsp:sp modelId="{685CEF6A-9287-5D48-8444-3B70E81BB2B0}">
      <dsp:nvSpPr>
        <dsp:cNvPr id="0" name=""/>
        <dsp:cNvSpPr/>
      </dsp:nvSpPr>
      <dsp:spPr>
        <a:xfrm>
          <a:off x="267462" y="2420412"/>
          <a:ext cx="1604772" cy="1125262"/>
        </a:xfrm>
        <a:prstGeom prst="roundRect">
          <a:avLst>
            <a:gd name="adj" fmla="val 105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t>LVOTO (still)…</a:t>
          </a:r>
        </a:p>
      </dsp:txBody>
      <dsp:txXfrm>
        <a:off x="302068" y="2455018"/>
        <a:ext cx="1535560" cy="1056050"/>
      </dsp:txXfrm>
    </dsp:sp>
    <dsp:sp modelId="{D123DE9B-2521-D644-9ABF-7C7389AB6E3F}">
      <dsp:nvSpPr>
        <dsp:cNvPr id="0" name=""/>
        <dsp:cNvSpPr/>
      </dsp:nvSpPr>
      <dsp:spPr>
        <a:xfrm>
          <a:off x="267462" y="3597548"/>
          <a:ext cx="1604772" cy="1125262"/>
        </a:xfrm>
        <a:prstGeom prst="roundRect">
          <a:avLst>
            <a:gd name="adj" fmla="val 105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t>Inability to treat varying pathologies</a:t>
          </a:r>
        </a:p>
      </dsp:txBody>
      <dsp:txXfrm>
        <a:off x="302068" y="3632154"/>
        <a:ext cx="1535560" cy="1056050"/>
      </dsp:txXfrm>
    </dsp:sp>
    <dsp:sp modelId="{0AF8DEA2-F253-9144-AB46-AE48AD0A004D}">
      <dsp:nvSpPr>
        <dsp:cNvPr id="0" name=""/>
        <dsp:cNvSpPr/>
      </dsp:nvSpPr>
      <dsp:spPr>
        <a:xfrm>
          <a:off x="2139696" y="1243277"/>
          <a:ext cx="8291322" cy="3481175"/>
        </a:xfrm>
        <a:prstGeom prst="roundRect">
          <a:avLst>
            <a:gd name="adj" fmla="val 105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2210547" numCol="1" spcCol="1270" anchor="t" anchorCtr="0">
          <a:noAutofit/>
        </a:bodyPr>
        <a:lstStyle/>
        <a:p>
          <a:pPr marL="0" lvl="0" indent="0" algn="l" defTabSz="1822450">
            <a:lnSpc>
              <a:spcPct val="90000"/>
            </a:lnSpc>
            <a:spcBef>
              <a:spcPct val="0"/>
            </a:spcBef>
            <a:spcAft>
              <a:spcPct val="35000"/>
            </a:spcAft>
            <a:buNone/>
          </a:pPr>
          <a:r>
            <a:rPr lang="en-US" sz="4100" b="1" i="1" kern="1200" dirty="0">
              <a:solidFill>
                <a:srgbClr val="FFFF00"/>
              </a:solidFill>
              <a:effectLst>
                <a:outerShdw blurRad="50800" dist="38100" dir="2700000" algn="tl" rotWithShape="0">
                  <a:prstClr val="black">
                    <a:alpha val="40000"/>
                  </a:prstClr>
                </a:outerShdw>
              </a:effectLst>
            </a:rPr>
            <a:t>Device challenges</a:t>
          </a:r>
          <a:endParaRPr lang="en-US" sz="4100" kern="1200" dirty="0">
            <a:solidFill>
              <a:srgbClr val="FFFF00"/>
            </a:solidFill>
            <a:effectLst>
              <a:outerShdw blurRad="50800" dist="38100" dir="2700000" algn="tl" rotWithShape="0">
                <a:prstClr val="black">
                  <a:alpha val="40000"/>
                </a:prstClr>
              </a:outerShdw>
            </a:effectLst>
          </a:endParaRPr>
        </a:p>
      </dsp:txBody>
      <dsp:txXfrm>
        <a:off x="2246754" y="1350335"/>
        <a:ext cx="8077206" cy="3267059"/>
      </dsp:txXfrm>
    </dsp:sp>
    <dsp:sp modelId="{A39EA517-CFA1-1F48-A011-6F181CEE6F84}">
      <dsp:nvSpPr>
        <dsp:cNvPr id="0" name=""/>
        <dsp:cNvSpPr/>
      </dsp:nvSpPr>
      <dsp:spPr>
        <a:xfrm>
          <a:off x="2346979" y="2461688"/>
          <a:ext cx="1658264" cy="633342"/>
        </a:xfrm>
        <a:prstGeom prst="roundRect">
          <a:avLst>
            <a:gd name="adj" fmla="val 105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t>Leaflet thrombosis</a:t>
          </a:r>
        </a:p>
      </dsp:txBody>
      <dsp:txXfrm>
        <a:off x="2366456" y="2481165"/>
        <a:ext cx="1619310" cy="594388"/>
      </dsp:txXfrm>
    </dsp:sp>
    <dsp:sp modelId="{71C5F074-C00B-834B-B883-39F41E1B08D3}">
      <dsp:nvSpPr>
        <dsp:cNvPr id="0" name=""/>
        <dsp:cNvSpPr/>
      </dsp:nvSpPr>
      <dsp:spPr>
        <a:xfrm>
          <a:off x="2346979" y="3145807"/>
          <a:ext cx="1658264" cy="633342"/>
        </a:xfrm>
        <a:prstGeom prst="roundRect">
          <a:avLst>
            <a:gd name="adj" fmla="val 105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t>Need for AC</a:t>
          </a:r>
        </a:p>
      </dsp:txBody>
      <dsp:txXfrm>
        <a:off x="2366456" y="3165284"/>
        <a:ext cx="1619310" cy="594388"/>
      </dsp:txXfrm>
    </dsp:sp>
    <dsp:sp modelId="{07F2D8F4-FA98-F04D-82A0-1A5FB630945E}">
      <dsp:nvSpPr>
        <dsp:cNvPr id="0" name=""/>
        <dsp:cNvSpPr/>
      </dsp:nvSpPr>
      <dsp:spPr>
        <a:xfrm>
          <a:off x="2346979" y="3829926"/>
          <a:ext cx="1658264" cy="633342"/>
        </a:xfrm>
        <a:prstGeom prst="roundRect">
          <a:avLst>
            <a:gd name="adj" fmla="val 105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t>Elevated gradients</a:t>
          </a:r>
        </a:p>
      </dsp:txBody>
      <dsp:txXfrm>
        <a:off x="2366456" y="3849403"/>
        <a:ext cx="1619310" cy="594388"/>
      </dsp:txXfrm>
    </dsp:sp>
    <dsp:sp modelId="{1DF7C86B-8C33-C744-A543-34F7E33BE946}">
      <dsp:nvSpPr>
        <dsp:cNvPr id="0" name=""/>
        <dsp:cNvSpPr/>
      </dsp:nvSpPr>
      <dsp:spPr>
        <a:xfrm>
          <a:off x="4225899" y="2486554"/>
          <a:ext cx="5937656" cy="1989243"/>
        </a:xfrm>
        <a:prstGeom prst="roundRect">
          <a:avLst>
            <a:gd name="adj" fmla="val 105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122817" numCol="1" spcCol="1270" anchor="t" anchorCtr="0">
          <a:noAutofit/>
        </a:bodyPr>
        <a:lstStyle/>
        <a:p>
          <a:pPr marL="0" lvl="0" indent="0" algn="l" defTabSz="1822450">
            <a:lnSpc>
              <a:spcPct val="90000"/>
            </a:lnSpc>
            <a:spcBef>
              <a:spcPct val="0"/>
            </a:spcBef>
            <a:spcAft>
              <a:spcPct val="35000"/>
            </a:spcAft>
            <a:buNone/>
          </a:pPr>
          <a:r>
            <a:rPr lang="en-US" sz="4100" b="1" i="1" kern="1200" dirty="0">
              <a:solidFill>
                <a:srgbClr val="FFFF00"/>
              </a:solidFill>
              <a:effectLst>
                <a:outerShdw blurRad="50800" dist="38100" dir="2700000" algn="tl" rotWithShape="0">
                  <a:prstClr val="black">
                    <a:alpha val="40000"/>
                  </a:prstClr>
                </a:outerShdw>
              </a:effectLst>
            </a:rPr>
            <a:t>Procedural Challenges</a:t>
          </a:r>
          <a:endParaRPr lang="en-US" sz="4100" kern="1200" dirty="0">
            <a:solidFill>
              <a:srgbClr val="FFFF00"/>
            </a:solidFill>
            <a:effectLst>
              <a:outerShdw blurRad="50800" dist="38100" dir="2700000" algn="tl" rotWithShape="0">
                <a:prstClr val="black">
                  <a:alpha val="40000"/>
                </a:prstClr>
              </a:outerShdw>
            </a:effectLst>
          </a:endParaRPr>
        </a:p>
      </dsp:txBody>
      <dsp:txXfrm>
        <a:off x="4287075" y="2547730"/>
        <a:ext cx="5815304" cy="1866891"/>
      </dsp:txXfrm>
    </dsp:sp>
    <dsp:sp modelId="{E2F30685-2C4B-EF4F-B3C4-DB84CCCD8EC3}">
      <dsp:nvSpPr>
        <dsp:cNvPr id="0" name=""/>
        <dsp:cNvSpPr/>
      </dsp:nvSpPr>
      <dsp:spPr>
        <a:xfrm>
          <a:off x="4374341" y="3381713"/>
          <a:ext cx="2779072" cy="895159"/>
        </a:xfrm>
        <a:prstGeom prst="roundRect">
          <a:avLst>
            <a:gd name="adj" fmla="val 105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t>Overly complex devices</a:t>
          </a:r>
        </a:p>
      </dsp:txBody>
      <dsp:txXfrm>
        <a:off x="4401870" y="3409242"/>
        <a:ext cx="2724014" cy="840101"/>
      </dsp:txXfrm>
    </dsp:sp>
    <dsp:sp modelId="{B0083609-BF77-704F-A4EE-B53C1C8287C7}">
      <dsp:nvSpPr>
        <dsp:cNvPr id="0" name=""/>
        <dsp:cNvSpPr/>
      </dsp:nvSpPr>
      <dsp:spPr>
        <a:xfrm>
          <a:off x="7232476" y="3381713"/>
          <a:ext cx="2779072" cy="895159"/>
        </a:xfrm>
        <a:prstGeom prst="roundRect">
          <a:avLst>
            <a:gd name="adj" fmla="val 105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b="1" kern="1200" dirty="0"/>
            <a:t>Too high risk pts – won’t benefit from durability </a:t>
          </a:r>
        </a:p>
        <a:p>
          <a:pPr marL="57150" lvl="1" indent="-57150" algn="l" defTabSz="444500">
            <a:lnSpc>
              <a:spcPct val="90000"/>
            </a:lnSpc>
            <a:spcBef>
              <a:spcPct val="0"/>
            </a:spcBef>
            <a:spcAft>
              <a:spcPct val="15000"/>
            </a:spcAft>
            <a:buChar char="•"/>
          </a:pPr>
          <a:r>
            <a:rPr lang="en-US" sz="1000" b="1" kern="1200" dirty="0"/>
            <a:t>(who cares how long it lasts? Pts will die in 2-5 years anyway)</a:t>
          </a:r>
        </a:p>
      </dsp:txBody>
      <dsp:txXfrm>
        <a:off x="7260005" y="3409242"/>
        <a:ext cx="2724014" cy="8401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800A34-E08D-46DD-99AB-67779E9B5D62}">
      <dsp:nvSpPr>
        <dsp:cNvPr id="0" name=""/>
        <dsp:cNvSpPr/>
      </dsp:nvSpPr>
      <dsp:spPr>
        <a:xfrm>
          <a:off x="0" y="527"/>
          <a:ext cx="5420672" cy="123432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A557F5-BD72-497D-93A6-91024130D391}">
      <dsp:nvSpPr>
        <dsp:cNvPr id="0" name=""/>
        <dsp:cNvSpPr/>
      </dsp:nvSpPr>
      <dsp:spPr>
        <a:xfrm>
          <a:off x="373381" y="278249"/>
          <a:ext cx="678876" cy="67887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7AE41B-F64B-42DF-8F4F-9EEF142C9CEC}">
      <dsp:nvSpPr>
        <dsp:cNvPr id="0" name=""/>
        <dsp:cNvSpPr/>
      </dsp:nvSpPr>
      <dsp:spPr>
        <a:xfrm>
          <a:off x="1425639" y="527"/>
          <a:ext cx="2439302" cy="123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632" tIns="130632" rIns="130632" bIns="130632" numCol="1" spcCol="1270" anchor="ctr" anchorCtr="0">
          <a:noAutofit/>
        </a:bodyPr>
        <a:lstStyle/>
        <a:p>
          <a:pPr marL="0" lvl="0" indent="0" algn="l" defTabSz="1111250">
            <a:lnSpc>
              <a:spcPct val="100000"/>
            </a:lnSpc>
            <a:spcBef>
              <a:spcPct val="0"/>
            </a:spcBef>
            <a:spcAft>
              <a:spcPct val="35000"/>
            </a:spcAft>
            <a:buNone/>
          </a:pPr>
          <a:r>
            <a:rPr lang="en-US" sz="2500" b="1" kern="1200" dirty="0"/>
            <a:t>Imaging</a:t>
          </a:r>
        </a:p>
      </dsp:txBody>
      <dsp:txXfrm>
        <a:off x="1425639" y="527"/>
        <a:ext cx="2439302" cy="1234320"/>
      </dsp:txXfrm>
    </dsp:sp>
    <dsp:sp modelId="{451BA0B5-49CC-4779-9B3C-D01AE91FC539}">
      <dsp:nvSpPr>
        <dsp:cNvPr id="0" name=""/>
        <dsp:cNvSpPr/>
      </dsp:nvSpPr>
      <dsp:spPr>
        <a:xfrm>
          <a:off x="3864942" y="527"/>
          <a:ext cx="1555729" cy="123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632" tIns="130632" rIns="130632" bIns="130632" numCol="1" spcCol="1270" anchor="ctr" anchorCtr="0">
          <a:noAutofit/>
        </a:bodyPr>
        <a:lstStyle/>
        <a:p>
          <a:pPr marL="0" lvl="0" indent="0" algn="l" defTabSz="755650">
            <a:lnSpc>
              <a:spcPct val="100000"/>
            </a:lnSpc>
            <a:spcBef>
              <a:spcPct val="0"/>
            </a:spcBef>
            <a:spcAft>
              <a:spcPct val="35000"/>
            </a:spcAft>
            <a:buNone/>
          </a:pPr>
          <a:r>
            <a:rPr lang="en-US" sz="1700" b="1" i="1" kern="1200"/>
            <a:t>Artificial Intelligence</a:t>
          </a:r>
        </a:p>
      </dsp:txBody>
      <dsp:txXfrm>
        <a:off x="3864942" y="527"/>
        <a:ext cx="1555729" cy="1234320"/>
      </dsp:txXfrm>
    </dsp:sp>
    <dsp:sp modelId="{C3252BEA-48FB-4906-9314-9B43B8F1FD10}">
      <dsp:nvSpPr>
        <dsp:cNvPr id="0" name=""/>
        <dsp:cNvSpPr/>
      </dsp:nvSpPr>
      <dsp:spPr>
        <a:xfrm>
          <a:off x="0" y="1543427"/>
          <a:ext cx="5420672" cy="123432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A833D7-CD42-4AE9-A7F5-C1D623D26D13}">
      <dsp:nvSpPr>
        <dsp:cNvPr id="0" name=""/>
        <dsp:cNvSpPr/>
      </dsp:nvSpPr>
      <dsp:spPr>
        <a:xfrm>
          <a:off x="373381" y="1821149"/>
          <a:ext cx="678876" cy="67887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FF3293-4268-4E90-9879-904781CD05E2}">
      <dsp:nvSpPr>
        <dsp:cNvPr id="0" name=""/>
        <dsp:cNvSpPr/>
      </dsp:nvSpPr>
      <dsp:spPr>
        <a:xfrm>
          <a:off x="1425639" y="1543427"/>
          <a:ext cx="2439302" cy="123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632" tIns="130632" rIns="130632" bIns="130632" numCol="1" spcCol="1270" anchor="ctr" anchorCtr="0">
          <a:noAutofit/>
        </a:bodyPr>
        <a:lstStyle/>
        <a:p>
          <a:pPr marL="0" lvl="0" indent="0" algn="l" defTabSz="1111250">
            <a:lnSpc>
              <a:spcPct val="100000"/>
            </a:lnSpc>
            <a:spcBef>
              <a:spcPct val="0"/>
            </a:spcBef>
            <a:spcAft>
              <a:spcPct val="35000"/>
            </a:spcAft>
            <a:buNone/>
          </a:pPr>
          <a:r>
            <a:rPr lang="en-US" sz="2500" b="1" kern="1200"/>
            <a:t>Clinical Decision Making</a:t>
          </a:r>
        </a:p>
      </dsp:txBody>
      <dsp:txXfrm>
        <a:off x="1425639" y="1543427"/>
        <a:ext cx="2439302" cy="1234320"/>
      </dsp:txXfrm>
    </dsp:sp>
    <dsp:sp modelId="{6817AF29-EBE3-4076-992A-40F3B103C80A}">
      <dsp:nvSpPr>
        <dsp:cNvPr id="0" name=""/>
        <dsp:cNvSpPr/>
      </dsp:nvSpPr>
      <dsp:spPr>
        <a:xfrm>
          <a:off x="3864942" y="1543427"/>
          <a:ext cx="1555729" cy="123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632" tIns="130632" rIns="130632" bIns="130632" numCol="1" spcCol="1270" anchor="ctr" anchorCtr="0">
          <a:noAutofit/>
        </a:bodyPr>
        <a:lstStyle/>
        <a:p>
          <a:pPr marL="0" lvl="0" indent="0" algn="l" defTabSz="755650">
            <a:lnSpc>
              <a:spcPct val="100000"/>
            </a:lnSpc>
            <a:spcBef>
              <a:spcPct val="0"/>
            </a:spcBef>
            <a:spcAft>
              <a:spcPct val="35000"/>
            </a:spcAft>
            <a:buNone/>
          </a:pPr>
          <a:r>
            <a:rPr lang="en-US" sz="1700" b="1" i="1" kern="1200"/>
            <a:t>Timing of Intervention</a:t>
          </a:r>
        </a:p>
      </dsp:txBody>
      <dsp:txXfrm>
        <a:off x="3864942" y="1543427"/>
        <a:ext cx="1555729" cy="1234320"/>
      </dsp:txXfrm>
    </dsp:sp>
    <dsp:sp modelId="{C8455661-E373-421B-8DAA-4341B527D511}">
      <dsp:nvSpPr>
        <dsp:cNvPr id="0" name=""/>
        <dsp:cNvSpPr/>
      </dsp:nvSpPr>
      <dsp:spPr>
        <a:xfrm>
          <a:off x="0" y="3086327"/>
          <a:ext cx="5420672" cy="123432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A100FF-A245-479E-9C3F-B549375D6522}">
      <dsp:nvSpPr>
        <dsp:cNvPr id="0" name=""/>
        <dsp:cNvSpPr/>
      </dsp:nvSpPr>
      <dsp:spPr>
        <a:xfrm>
          <a:off x="373381" y="3364049"/>
          <a:ext cx="678876" cy="67887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AC54EF-85A7-4165-82E0-AF015DCF24BE}">
      <dsp:nvSpPr>
        <dsp:cNvPr id="0" name=""/>
        <dsp:cNvSpPr/>
      </dsp:nvSpPr>
      <dsp:spPr>
        <a:xfrm>
          <a:off x="1425639" y="3086327"/>
          <a:ext cx="2439302" cy="123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632" tIns="130632" rIns="130632" bIns="130632" numCol="1" spcCol="1270" anchor="ctr" anchorCtr="0">
          <a:noAutofit/>
        </a:bodyPr>
        <a:lstStyle/>
        <a:p>
          <a:pPr marL="0" lvl="0" indent="0" algn="l" defTabSz="1111250">
            <a:lnSpc>
              <a:spcPct val="100000"/>
            </a:lnSpc>
            <a:spcBef>
              <a:spcPct val="0"/>
            </a:spcBef>
            <a:spcAft>
              <a:spcPct val="35000"/>
            </a:spcAft>
            <a:buNone/>
          </a:pPr>
          <a:r>
            <a:rPr lang="en-US" sz="2500" b="1" kern="1200"/>
            <a:t>Therapies</a:t>
          </a:r>
        </a:p>
      </dsp:txBody>
      <dsp:txXfrm>
        <a:off x="1425639" y="3086327"/>
        <a:ext cx="2439302" cy="1234320"/>
      </dsp:txXfrm>
    </dsp:sp>
    <dsp:sp modelId="{B98AF510-1D87-4389-8128-B54EABE2AD11}">
      <dsp:nvSpPr>
        <dsp:cNvPr id="0" name=""/>
        <dsp:cNvSpPr/>
      </dsp:nvSpPr>
      <dsp:spPr>
        <a:xfrm>
          <a:off x="3864942" y="3086327"/>
          <a:ext cx="1555729" cy="123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632" tIns="130632" rIns="130632" bIns="130632" numCol="1" spcCol="1270" anchor="ctr" anchorCtr="0">
          <a:noAutofit/>
        </a:bodyPr>
        <a:lstStyle/>
        <a:p>
          <a:pPr marL="0" lvl="0" indent="0" algn="l" defTabSz="755650">
            <a:lnSpc>
              <a:spcPct val="100000"/>
            </a:lnSpc>
            <a:spcBef>
              <a:spcPct val="0"/>
            </a:spcBef>
            <a:spcAft>
              <a:spcPct val="35000"/>
            </a:spcAft>
            <a:buNone/>
          </a:pPr>
          <a:r>
            <a:rPr lang="en-US" sz="1700" b="1" i="1" kern="1200"/>
            <a:t>Repair</a:t>
          </a:r>
        </a:p>
        <a:p>
          <a:pPr marL="0" lvl="0" indent="0" algn="l" defTabSz="755650">
            <a:lnSpc>
              <a:spcPct val="100000"/>
            </a:lnSpc>
            <a:spcBef>
              <a:spcPct val="0"/>
            </a:spcBef>
            <a:spcAft>
              <a:spcPct val="35000"/>
            </a:spcAft>
            <a:buNone/>
          </a:pPr>
          <a:r>
            <a:rPr lang="en-US" sz="1700" b="1" i="1" kern="1200"/>
            <a:t>Replacement</a:t>
          </a:r>
        </a:p>
      </dsp:txBody>
      <dsp:txXfrm>
        <a:off x="3864942" y="3086327"/>
        <a:ext cx="1555729" cy="12343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800A34-E08D-46DD-99AB-67779E9B5D62}">
      <dsp:nvSpPr>
        <dsp:cNvPr id="0" name=""/>
        <dsp:cNvSpPr/>
      </dsp:nvSpPr>
      <dsp:spPr>
        <a:xfrm>
          <a:off x="0" y="0"/>
          <a:ext cx="5548264" cy="1234320"/>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A557F5-BD72-497D-93A6-91024130D391}">
      <dsp:nvSpPr>
        <dsp:cNvPr id="0" name=""/>
        <dsp:cNvSpPr/>
      </dsp:nvSpPr>
      <dsp:spPr>
        <a:xfrm>
          <a:off x="373381" y="278249"/>
          <a:ext cx="678876" cy="67887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7AE41B-F64B-42DF-8F4F-9EEF142C9CEC}">
      <dsp:nvSpPr>
        <dsp:cNvPr id="0" name=""/>
        <dsp:cNvSpPr/>
      </dsp:nvSpPr>
      <dsp:spPr>
        <a:xfrm>
          <a:off x="1425639" y="527"/>
          <a:ext cx="2496718" cy="123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632" tIns="130632" rIns="130632" bIns="130632" numCol="1" spcCol="1270" anchor="ctr" anchorCtr="0">
          <a:noAutofit/>
        </a:bodyPr>
        <a:lstStyle/>
        <a:p>
          <a:pPr marL="0" lvl="0" indent="0" algn="l" defTabSz="800100">
            <a:lnSpc>
              <a:spcPct val="100000"/>
            </a:lnSpc>
            <a:spcBef>
              <a:spcPct val="0"/>
            </a:spcBef>
            <a:spcAft>
              <a:spcPct val="35000"/>
            </a:spcAft>
            <a:buNone/>
          </a:pPr>
          <a:r>
            <a:rPr lang="en-US" sz="1800" b="1" kern="1200" dirty="0"/>
            <a:t>Multimodality Imaging </a:t>
          </a:r>
        </a:p>
        <a:p>
          <a:pPr marL="0" lvl="0" indent="0" algn="l" defTabSz="800100">
            <a:lnSpc>
              <a:spcPct val="100000"/>
            </a:lnSpc>
            <a:spcBef>
              <a:spcPct val="0"/>
            </a:spcBef>
            <a:spcAft>
              <a:spcPct val="35000"/>
            </a:spcAft>
            <a:buNone/>
          </a:pPr>
          <a:r>
            <a:rPr lang="en-US" sz="1800" b="1" kern="1200" dirty="0"/>
            <a:t>(TTE, MRI, CT)</a:t>
          </a:r>
        </a:p>
      </dsp:txBody>
      <dsp:txXfrm>
        <a:off x="1425639" y="527"/>
        <a:ext cx="2496718" cy="1234320"/>
      </dsp:txXfrm>
    </dsp:sp>
    <dsp:sp modelId="{451BA0B5-49CC-4779-9B3C-D01AE91FC539}">
      <dsp:nvSpPr>
        <dsp:cNvPr id="0" name=""/>
        <dsp:cNvSpPr/>
      </dsp:nvSpPr>
      <dsp:spPr>
        <a:xfrm>
          <a:off x="3922358" y="527"/>
          <a:ext cx="1625905" cy="123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632" tIns="130632" rIns="130632" bIns="130632" numCol="1" spcCol="1270" anchor="ctr" anchorCtr="0">
          <a:noAutofit/>
        </a:bodyPr>
        <a:lstStyle/>
        <a:p>
          <a:pPr marL="0" lvl="0" indent="0" algn="l" defTabSz="577850">
            <a:lnSpc>
              <a:spcPct val="100000"/>
            </a:lnSpc>
            <a:spcBef>
              <a:spcPct val="0"/>
            </a:spcBef>
            <a:spcAft>
              <a:spcPct val="35000"/>
            </a:spcAft>
            <a:buNone/>
          </a:pPr>
          <a:r>
            <a:rPr lang="en-US" sz="1300" b="1" i="1" kern="1200" dirty="0"/>
            <a:t>Artificial Intelligence for echo screening and device selection</a:t>
          </a:r>
        </a:p>
      </dsp:txBody>
      <dsp:txXfrm>
        <a:off x="3922358" y="527"/>
        <a:ext cx="1625905" cy="1234320"/>
      </dsp:txXfrm>
    </dsp:sp>
    <dsp:sp modelId="{C3252BEA-48FB-4906-9314-9B43B8F1FD10}">
      <dsp:nvSpPr>
        <dsp:cNvPr id="0" name=""/>
        <dsp:cNvSpPr/>
      </dsp:nvSpPr>
      <dsp:spPr>
        <a:xfrm>
          <a:off x="0" y="1543427"/>
          <a:ext cx="5548264" cy="1234320"/>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A833D7-CD42-4AE9-A7F5-C1D623D26D13}">
      <dsp:nvSpPr>
        <dsp:cNvPr id="0" name=""/>
        <dsp:cNvSpPr/>
      </dsp:nvSpPr>
      <dsp:spPr>
        <a:xfrm>
          <a:off x="373381" y="1821149"/>
          <a:ext cx="678876" cy="67887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FF3293-4268-4E90-9879-904781CD05E2}">
      <dsp:nvSpPr>
        <dsp:cNvPr id="0" name=""/>
        <dsp:cNvSpPr/>
      </dsp:nvSpPr>
      <dsp:spPr>
        <a:xfrm>
          <a:off x="1425639" y="1543427"/>
          <a:ext cx="2496718" cy="123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632" tIns="130632" rIns="130632" bIns="130632" numCol="1" spcCol="1270" anchor="ctr" anchorCtr="0">
          <a:noAutofit/>
        </a:bodyPr>
        <a:lstStyle/>
        <a:p>
          <a:pPr marL="0" lvl="0" indent="0" algn="l" defTabSz="800100">
            <a:lnSpc>
              <a:spcPct val="100000"/>
            </a:lnSpc>
            <a:spcBef>
              <a:spcPct val="0"/>
            </a:spcBef>
            <a:spcAft>
              <a:spcPct val="35000"/>
            </a:spcAft>
            <a:buNone/>
          </a:pPr>
          <a:r>
            <a:rPr lang="en-US" sz="1800" b="1" kern="1200" dirty="0"/>
            <a:t>Comprehensive Clinical Decision Making</a:t>
          </a:r>
        </a:p>
      </dsp:txBody>
      <dsp:txXfrm>
        <a:off x="1425639" y="1543427"/>
        <a:ext cx="2496718" cy="1234320"/>
      </dsp:txXfrm>
    </dsp:sp>
    <dsp:sp modelId="{6817AF29-EBE3-4076-992A-40F3B103C80A}">
      <dsp:nvSpPr>
        <dsp:cNvPr id="0" name=""/>
        <dsp:cNvSpPr/>
      </dsp:nvSpPr>
      <dsp:spPr>
        <a:xfrm>
          <a:off x="3922358" y="1543427"/>
          <a:ext cx="1625905" cy="123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632" tIns="130632" rIns="130632" bIns="130632" numCol="1" spcCol="1270" anchor="ctr" anchorCtr="0">
          <a:noAutofit/>
        </a:bodyPr>
        <a:lstStyle/>
        <a:p>
          <a:pPr marL="0" lvl="0" indent="0" algn="l" defTabSz="533400">
            <a:lnSpc>
              <a:spcPct val="100000"/>
            </a:lnSpc>
            <a:spcBef>
              <a:spcPct val="0"/>
            </a:spcBef>
            <a:spcAft>
              <a:spcPct val="35000"/>
            </a:spcAft>
            <a:buNone/>
          </a:pPr>
          <a:r>
            <a:rPr lang="en-US" sz="1200" b="1" i="1" kern="1200" dirty="0"/>
            <a:t>Timing of Intervention based on multiple parameters including biomarkers</a:t>
          </a:r>
        </a:p>
      </dsp:txBody>
      <dsp:txXfrm>
        <a:off x="3922358" y="1543427"/>
        <a:ext cx="1625905" cy="1234320"/>
      </dsp:txXfrm>
    </dsp:sp>
    <dsp:sp modelId="{C8455661-E373-421B-8DAA-4341B527D511}">
      <dsp:nvSpPr>
        <dsp:cNvPr id="0" name=""/>
        <dsp:cNvSpPr/>
      </dsp:nvSpPr>
      <dsp:spPr>
        <a:xfrm>
          <a:off x="0" y="3086327"/>
          <a:ext cx="5548264" cy="1234320"/>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A100FF-A245-479E-9C3F-B549375D6522}">
      <dsp:nvSpPr>
        <dsp:cNvPr id="0" name=""/>
        <dsp:cNvSpPr/>
      </dsp:nvSpPr>
      <dsp:spPr>
        <a:xfrm>
          <a:off x="373381" y="3364049"/>
          <a:ext cx="678876" cy="67887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AC54EF-85A7-4165-82E0-AF015DCF24BE}">
      <dsp:nvSpPr>
        <dsp:cNvPr id="0" name=""/>
        <dsp:cNvSpPr/>
      </dsp:nvSpPr>
      <dsp:spPr>
        <a:xfrm>
          <a:off x="1425639" y="3086327"/>
          <a:ext cx="2496718" cy="123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632" tIns="130632" rIns="130632" bIns="130632" numCol="1" spcCol="1270" anchor="ctr" anchorCtr="0">
          <a:noAutofit/>
        </a:bodyPr>
        <a:lstStyle/>
        <a:p>
          <a:pPr marL="0" lvl="0" indent="0" algn="l" defTabSz="800100">
            <a:lnSpc>
              <a:spcPct val="100000"/>
            </a:lnSpc>
            <a:spcBef>
              <a:spcPct val="0"/>
            </a:spcBef>
            <a:spcAft>
              <a:spcPct val="35000"/>
            </a:spcAft>
            <a:buNone/>
          </a:pPr>
          <a:r>
            <a:rPr lang="en-US" sz="1800" b="1" kern="1200" dirty="0"/>
            <a:t>Lifetime Management of Mitral Valve Disease</a:t>
          </a:r>
        </a:p>
      </dsp:txBody>
      <dsp:txXfrm>
        <a:off x="1425639" y="3086327"/>
        <a:ext cx="2496718" cy="1234320"/>
      </dsp:txXfrm>
    </dsp:sp>
    <dsp:sp modelId="{B98AF510-1D87-4389-8128-B54EABE2AD11}">
      <dsp:nvSpPr>
        <dsp:cNvPr id="0" name=""/>
        <dsp:cNvSpPr/>
      </dsp:nvSpPr>
      <dsp:spPr>
        <a:xfrm>
          <a:off x="3922358" y="3086327"/>
          <a:ext cx="1625905" cy="123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632" tIns="130632" rIns="130632" bIns="130632" numCol="1" spcCol="1270" anchor="ctr" anchorCtr="0">
          <a:noAutofit/>
        </a:bodyPr>
        <a:lstStyle/>
        <a:p>
          <a:pPr marL="0" lvl="0" indent="0" algn="l" defTabSz="622300">
            <a:lnSpc>
              <a:spcPct val="100000"/>
            </a:lnSpc>
            <a:spcBef>
              <a:spcPct val="0"/>
            </a:spcBef>
            <a:spcAft>
              <a:spcPct val="35000"/>
            </a:spcAft>
            <a:buNone/>
          </a:pPr>
          <a:r>
            <a:rPr lang="en-US" sz="1400" b="1" i="1" kern="1200" dirty="0"/>
            <a:t>Ablation</a:t>
          </a:r>
        </a:p>
        <a:p>
          <a:pPr marL="0" lvl="0" indent="0" algn="l" defTabSz="622300">
            <a:lnSpc>
              <a:spcPct val="100000"/>
            </a:lnSpc>
            <a:spcBef>
              <a:spcPct val="0"/>
            </a:spcBef>
            <a:spcAft>
              <a:spcPct val="35000"/>
            </a:spcAft>
            <a:buNone/>
          </a:pPr>
          <a:r>
            <a:rPr lang="en-US" sz="1400" b="1" i="1" kern="1200" dirty="0"/>
            <a:t>TEER removal</a:t>
          </a:r>
        </a:p>
        <a:p>
          <a:pPr marL="0" lvl="0" indent="0" algn="l" defTabSz="622300">
            <a:lnSpc>
              <a:spcPct val="100000"/>
            </a:lnSpc>
            <a:spcBef>
              <a:spcPct val="0"/>
            </a:spcBef>
            <a:spcAft>
              <a:spcPct val="35000"/>
            </a:spcAft>
            <a:buNone/>
          </a:pPr>
          <a:r>
            <a:rPr lang="en-US" sz="1400" b="1" i="1" kern="1200" dirty="0"/>
            <a:t>TMVR</a:t>
          </a:r>
        </a:p>
      </dsp:txBody>
      <dsp:txXfrm>
        <a:off x="3922358" y="3086327"/>
        <a:ext cx="1625905" cy="123432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4D5E02-1DB9-C94E-9D7F-EF4B1739857A}" type="datetimeFigureOut">
              <a:rPr lang="en-US" smtClean="0"/>
              <a:t>12/7/2023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132467-3B0D-4F4B-8BF6-7BFF749AFEA8}" type="slidenum">
              <a:rPr lang="en-US" smtClean="0"/>
              <a:t>‹#›</a:t>
            </a:fld>
            <a:endParaRPr lang="en-US"/>
          </a:p>
        </p:txBody>
      </p:sp>
    </p:spTree>
    <p:extLst>
      <p:ext uri="{BB962C8B-B14F-4D97-AF65-F5344CB8AC3E}">
        <p14:creationId xmlns:p14="http://schemas.microsoft.com/office/powerpoint/2010/main" val="25442296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800" dirty="0">
                <a:effectLst/>
                <a:latin typeface="MinionPro"/>
              </a:rPr>
              <a:t>ML algorithms can make new echocardiographic technology clinically relevant. With the emergence of cardiac strain, it can evaluate the cardiac function beyond the ejection fraction. Ejection fraction is hailed as the gold standard metric for cardiac assessment. Although strain can fundamentally alter clinical care, it has not occurred due to the cumbersome and time-consuming nature of the approach (</a:t>
            </a:r>
            <a:r>
              <a:rPr lang="en-CA" sz="1800" dirty="0">
                <a:solidFill>
                  <a:srgbClr val="4C4C4C"/>
                </a:solidFill>
                <a:effectLst/>
                <a:latin typeface="MinionPro"/>
              </a:rPr>
              <a:t>35</a:t>
            </a:r>
            <a:r>
              <a:rPr lang="en-CA" sz="1800" dirty="0">
                <a:effectLst/>
                <a:latin typeface="MinionPro"/>
              </a:rPr>
              <a:t>). The integration of ML algorithms can streamline the clinical workflow by automating numerous calculations. </a:t>
            </a:r>
            <a:endParaRPr lang="en-CA"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dirty="0"/>
          </a:p>
          <a:p>
            <a:endParaRPr lang="en-US" dirty="0"/>
          </a:p>
        </p:txBody>
      </p:sp>
      <p:sp>
        <p:nvSpPr>
          <p:cNvPr id="4" name="Slide Number Placeholder 3"/>
          <p:cNvSpPr>
            <a:spLocks noGrp="1"/>
          </p:cNvSpPr>
          <p:nvPr>
            <p:ph type="sldNum" sz="quarter" idx="5"/>
          </p:nvPr>
        </p:nvSpPr>
        <p:spPr/>
        <p:txBody>
          <a:bodyPr/>
          <a:lstStyle/>
          <a:p>
            <a:pPr>
              <a:defRPr/>
            </a:pPr>
            <a:fld id="{273C3B0B-26DA-8E49-8E8B-B8992F34506D}" type="slidenum">
              <a:rPr lang="en-US" smtClean="0"/>
              <a:pPr>
                <a:defRPr/>
              </a:pPr>
              <a:t>11</a:t>
            </a:fld>
            <a:endParaRPr lang="en-US"/>
          </a:p>
        </p:txBody>
      </p:sp>
    </p:spTree>
    <p:extLst>
      <p:ext uri="{BB962C8B-B14F-4D97-AF65-F5344CB8AC3E}">
        <p14:creationId xmlns:p14="http://schemas.microsoft.com/office/powerpoint/2010/main" val="3755600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5361335E-782C-4850-8053-3F41D57A7854}" type="slidenum">
              <a:rPr lang="en-US" smtClean="0"/>
              <a:t>15</a:t>
            </a:fld>
            <a:endParaRPr lang="en-US"/>
          </a:p>
        </p:txBody>
      </p:sp>
    </p:spTree>
    <p:extLst>
      <p:ext uri="{BB962C8B-B14F-4D97-AF65-F5344CB8AC3E}">
        <p14:creationId xmlns:p14="http://schemas.microsoft.com/office/powerpoint/2010/main" val="1142946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4FF5AB6-9466-401E-B559-029FF1B2F3FA}" type="slidenum">
              <a:rPr lang="en-US" smtClean="0"/>
              <a:pPr>
                <a:defRPr/>
              </a:pPr>
              <a:t>19</a:t>
            </a:fld>
            <a:endParaRPr lang="en-US"/>
          </a:p>
        </p:txBody>
      </p:sp>
    </p:spTree>
    <p:extLst>
      <p:ext uri="{BB962C8B-B14F-4D97-AF65-F5344CB8AC3E}">
        <p14:creationId xmlns:p14="http://schemas.microsoft.com/office/powerpoint/2010/main" val="21555954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9F35038-BF7B-482C-9C3E-8816F67E6B18}"/>
              </a:ext>
            </a:extLst>
          </p:cNvPr>
          <p:cNvSpPr/>
          <p:nvPr userDrawn="1"/>
        </p:nvSpPr>
        <p:spPr>
          <a:xfrm>
            <a:off x="0" y="0"/>
            <a:ext cx="12192000" cy="6858000"/>
          </a:xfrm>
          <a:prstGeom prst="rect">
            <a:avLst/>
          </a:prstGeom>
          <a:solidFill>
            <a:srgbClr val="FFFD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CAA89DE-F641-4254-A5B6-3C4B6B97A9E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971869" y="121297"/>
            <a:ext cx="4258312" cy="1919037"/>
          </a:xfrm>
          <a:prstGeom prst="rect">
            <a:avLst/>
          </a:prstGeom>
          <a:effectLst>
            <a:outerShdw blurRad="50800" dist="38100" dir="2700000" algn="tl" rotWithShape="0">
              <a:prstClr val="black">
                <a:alpha val="40000"/>
              </a:prstClr>
            </a:outerShdw>
            <a:softEdge rad="31750"/>
          </a:effectLst>
        </p:spPr>
      </p:pic>
      <p:sp>
        <p:nvSpPr>
          <p:cNvPr id="2" name="Title 1">
            <a:extLst>
              <a:ext uri="{FF2B5EF4-FFF2-40B4-BE49-F238E27FC236}">
                <a16:creationId xmlns:a16="http://schemas.microsoft.com/office/drawing/2014/main" id="{CF480DCA-9EAE-439A-9791-CBCEB8AD00FE}"/>
              </a:ext>
            </a:extLst>
          </p:cNvPr>
          <p:cNvSpPr>
            <a:spLocks noGrp="1"/>
          </p:cNvSpPr>
          <p:nvPr>
            <p:ph type="ctrTitle"/>
          </p:nvPr>
        </p:nvSpPr>
        <p:spPr>
          <a:xfrm>
            <a:off x="210666" y="2360596"/>
            <a:ext cx="11766431" cy="2278781"/>
          </a:xfrm>
        </p:spPr>
        <p:txBody>
          <a:bodyPr anchor="ctr"/>
          <a:lstStyle>
            <a:lvl1pPr algn="ctr">
              <a:defRPr sz="6000" b="1">
                <a:solidFill>
                  <a:srgbClr val="5028A5"/>
                </a:solidFill>
                <a:effectLst>
                  <a:outerShdw blurRad="50800" dist="38100" dir="2700000" algn="tl" rotWithShape="0">
                    <a:prstClr val="black">
                      <a:alpha val="40000"/>
                    </a:prstClr>
                  </a:outerShdw>
                </a:effectLst>
                <a:latin typeface="+mn-lt"/>
              </a:defRPr>
            </a:lvl1pPr>
          </a:lstStyle>
          <a:p>
            <a:r>
              <a:rPr lang="en-US" dirty="0"/>
              <a:t>Click to edit Master title style</a:t>
            </a:r>
          </a:p>
        </p:txBody>
      </p:sp>
      <p:sp>
        <p:nvSpPr>
          <p:cNvPr id="3" name="Subtitle 2">
            <a:extLst>
              <a:ext uri="{FF2B5EF4-FFF2-40B4-BE49-F238E27FC236}">
                <a16:creationId xmlns:a16="http://schemas.microsoft.com/office/drawing/2014/main" id="{02D3F389-FE2B-4482-B4AF-42445F75AB2A}"/>
              </a:ext>
            </a:extLst>
          </p:cNvPr>
          <p:cNvSpPr>
            <a:spLocks noGrp="1"/>
          </p:cNvSpPr>
          <p:nvPr>
            <p:ph type="subTitle" idx="1"/>
          </p:nvPr>
        </p:nvSpPr>
        <p:spPr>
          <a:xfrm>
            <a:off x="210666" y="4783756"/>
            <a:ext cx="11766431" cy="1978921"/>
          </a:xfrm>
        </p:spPr>
        <p:txBody>
          <a:bodyPr anchor="ctr"/>
          <a:lstStyle>
            <a:lvl1pPr marL="0" indent="0" algn="ctr">
              <a:buNone/>
              <a:defRPr sz="2400" b="1">
                <a:solidFill>
                  <a:srgbClr val="5028A5"/>
                </a:solidFill>
                <a:effectLst>
                  <a:outerShdw blurRad="50800" dist="38100" dir="2700000" algn="tl" rotWithShape="0">
                    <a:prstClr val="black">
                      <a:alpha val="40000"/>
                    </a:prstClr>
                  </a:outerShdw>
                </a:effectLst>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4" name="image4.jpg" descr="image4.jpg">
            <a:extLst>
              <a:ext uri="{FF2B5EF4-FFF2-40B4-BE49-F238E27FC236}">
                <a16:creationId xmlns:a16="http://schemas.microsoft.com/office/drawing/2014/main" id="{BE83131B-A7DD-AE0C-23DF-4A7F0769C00A}"/>
              </a:ext>
            </a:extLst>
          </p:cNvPr>
          <p:cNvPicPr>
            <a:picLocks noChangeAspect="1"/>
          </p:cNvPicPr>
          <p:nvPr userDrawn="1"/>
        </p:nvPicPr>
        <p:blipFill>
          <a:blip r:embed="rId3"/>
          <a:stretch>
            <a:fillRect/>
          </a:stretch>
        </p:blipFill>
        <p:spPr>
          <a:xfrm>
            <a:off x="97063" y="6332975"/>
            <a:ext cx="2625115" cy="525025"/>
          </a:xfrm>
          <a:prstGeom prst="rect">
            <a:avLst/>
          </a:prstGeom>
          <a:ln w="12700">
            <a:miter lim="400000"/>
          </a:ln>
        </p:spPr>
      </p:pic>
    </p:spTree>
    <p:extLst>
      <p:ext uri="{BB962C8B-B14F-4D97-AF65-F5344CB8AC3E}">
        <p14:creationId xmlns:p14="http://schemas.microsoft.com/office/powerpoint/2010/main" val="3291091323"/>
      </p:ext>
    </p:extLst>
  </p:cSld>
  <p:clrMapOvr>
    <a:masterClrMapping/>
  </p:clrMapOvr>
  <p:transition>
    <p:fad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998A3-946D-4AC7-B996-EDE41A2BC2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184376-C096-4B57-94A4-C013353EA138}"/>
              </a:ext>
            </a:extLst>
          </p:cNvPr>
          <p:cNvSpPr>
            <a:spLocks noGrp="1"/>
          </p:cNvSpPr>
          <p:nvPr>
            <p:ph idx="1"/>
          </p:nvPr>
        </p:nvSpPr>
        <p:spPr>
          <a:xfrm>
            <a:off x="258792" y="1790700"/>
            <a:ext cx="11680166" cy="43213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1689757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54FE9-8FA4-4BA5-86C7-D6EE5AF7B1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7F503A-669D-48B0-962D-F839CCD464BE}"/>
              </a:ext>
            </a:extLst>
          </p:cNvPr>
          <p:cNvSpPr>
            <a:spLocks noGrp="1"/>
          </p:cNvSpPr>
          <p:nvPr>
            <p:ph sz="half" idx="1"/>
          </p:nvPr>
        </p:nvSpPr>
        <p:spPr>
          <a:xfrm>
            <a:off x="259882" y="1790701"/>
            <a:ext cx="5759918" cy="43213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BC89F56-8C12-41A6-92D1-06C4FEDD1132}"/>
              </a:ext>
            </a:extLst>
          </p:cNvPr>
          <p:cNvSpPr>
            <a:spLocks noGrp="1"/>
          </p:cNvSpPr>
          <p:nvPr>
            <p:ph sz="half" idx="2"/>
          </p:nvPr>
        </p:nvSpPr>
        <p:spPr>
          <a:xfrm>
            <a:off x="6172200" y="1790701"/>
            <a:ext cx="5763126" cy="43213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33977695"/>
      </p:ext>
    </p:extLst>
  </p:cSld>
  <p:clrMapOvr>
    <a:masterClrMapping/>
  </p:clrMapOvr>
  <p:transition>
    <p:fade/>
  </p:transition>
  <p:extLst>
    <p:ext uri="{DCECCB84-F9BA-43D5-87BE-67443E8EF086}">
      <p15:sldGuideLst xmlns:p15="http://schemas.microsoft.com/office/powerpoint/2012/main">
        <p15:guide id="1" orient="horz" pos="1128"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GRADATION Content MitraClip TE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90970" y="1395073"/>
            <a:ext cx="11410061" cy="4781891"/>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9" name="Date Placeholder 3">
            <a:extLst>
              <a:ext uri="{FF2B5EF4-FFF2-40B4-BE49-F238E27FC236}">
                <a16:creationId xmlns:a16="http://schemas.microsoft.com/office/drawing/2014/main" id="{8127E9EC-D05C-4155-868B-F7A1FBD0F472}"/>
              </a:ext>
            </a:extLst>
          </p:cNvPr>
          <p:cNvSpPr>
            <a:spLocks noGrp="1"/>
          </p:cNvSpPr>
          <p:nvPr>
            <p:ph type="dt" sz="half" idx="2"/>
          </p:nvPr>
        </p:nvSpPr>
        <p:spPr>
          <a:xfrm>
            <a:off x="10062231" y="6356351"/>
            <a:ext cx="1584960" cy="365125"/>
          </a:xfrm>
          <a:prstGeom prst="rect">
            <a:avLst/>
          </a:prstGeom>
        </p:spPr>
        <p:txBody>
          <a:bodyPr vert="horz" lIns="0" tIns="45720" rIns="0" bIns="45720" rtlCol="0" anchor="b" anchorCtr="0"/>
          <a:lstStyle>
            <a:lvl1pPr algn="l">
              <a:defRPr sz="1333">
                <a:solidFill>
                  <a:schemeClr val="bg1"/>
                </a:solidFill>
                <a:latin typeface="Calibri" panose="020F0502020204030204" pitchFamily="34" charset="0"/>
                <a:cs typeface="Calibri" panose="020F0502020204030204" pitchFamily="34" charset="0"/>
              </a:defRPr>
            </a:lvl1pPr>
          </a:lstStyle>
          <a:p>
            <a:fld id="{96B602F7-0C87-458F-8019-9D5188B7A04F}" type="datetime4">
              <a:rPr lang="en-US" smtClean="0"/>
              <a:pPr/>
              <a:t>December 7, 2023</a:t>
            </a:fld>
            <a:endParaRPr lang="en-US" dirty="0"/>
          </a:p>
        </p:txBody>
      </p:sp>
      <p:sp>
        <p:nvSpPr>
          <p:cNvPr id="10" name="Footer Placeholder 4">
            <a:extLst>
              <a:ext uri="{FF2B5EF4-FFF2-40B4-BE49-F238E27FC236}">
                <a16:creationId xmlns:a16="http://schemas.microsoft.com/office/drawing/2014/main" id="{A904C02D-5F27-44A1-B6CF-DE16D45BDD7F}"/>
              </a:ext>
            </a:extLst>
          </p:cNvPr>
          <p:cNvSpPr>
            <a:spLocks noGrp="1"/>
          </p:cNvSpPr>
          <p:nvPr>
            <p:ph type="ftr" sz="quarter" idx="3"/>
          </p:nvPr>
        </p:nvSpPr>
        <p:spPr>
          <a:xfrm>
            <a:off x="4665962" y="6356351"/>
            <a:ext cx="5327413" cy="365125"/>
          </a:xfrm>
          <a:prstGeom prst="rect">
            <a:avLst/>
          </a:prstGeom>
        </p:spPr>
        <p:txBody>
          <a:bodyPr vert="horz" lIns="0" tIns="45720" rIns="0" bIns="45720" rtlCol="0" anchor="b" anchorCtr="0"/>
          <a:lstStyle>
            <a:lvl1pPr algn="r">
              <a:defRPr sz="1333">
                <a:solidFill>
                  <a:schemeClr val="bg1"/>
                </a:solidFill>
                <a:latin typeface="Calibri" panose="020F0502020204030204" pitchFamily="34" charset="0"/>
                <a:cs typeface="Calibri" panose="020F0502020204030204" pitchFamily="34" charset="0"/>
              </a:defRPr>
            </a:lvl1pPr>
          </a:lstStyle>
          <a:p>
            <a:r>
              <a:rPr lang="en-US"/>
              <a:t>Training Template Samples  |</a:t>
            </a:r>
            <a:endParaRPr lang="en-US" dirty="0"/>
          </a:p>
        </p:txBody>
      </p:sp>
      <p:sp>
        <p:nvSpPr>
          <p:cNvPr id="11" name="Slide Number Placeholder 5">
            <a:extLst>
              <a:ext uri="{FF2B5EF4-FFF2-40B4-BE49-F238E27FC236}">
                <a16:creationId xmlns:a16="http://schemas.microsoft.com/office/drawing/2014/main" id="{F771424C-CB03-47B2-99FE-478ADB5531B5}"/>
              </a:ext>
            </a:extLst>
          </p:cNvPr>
          <p:cNvSpPr>
            <a:spLocks noGrp="1"/>
          </p:cNvSpPr>
          <p:nvPr>
            <p:ph type="sldNum" sz="quarter" idx="4"/>
          </p:nvPr>
        </p:nvSpPr>
        <p:spPr>
          <a:xfrm>
            <a:off x="11410887" y="6438012"/>
            <a:ext cx="390144" cy="283464"/>
          </a:xfrm>
          <a:prstGeom prst="rect">
            <a:avLst/>
          </a:prstGeom>
        </p:spPr>
        <p:txBody>
          <a:bodyPr vert="horz" lIns="0" tIns="45720" rIns="0" bIns="45720" rtlCol="0" anchor="b" anchorCtr="0"/>
          <a:lstStyle>
            <a:lvl1pPr algn="ctr">
              <a:defRPr sz="1333" b="1">
                <a:solidFill>
                  <a:schemeClr val="bg1"/>
                </a:solidFill>
                <a:latin typeface="Calibri" panose="020F0502020204030204" pitchFamily="34" charset="0"/>
                <a:cs typeface="Calibri" panose="020F0502020204030204" pitchFamily="34" charset="0"/>
              </a:defRPr>
            </a:lvl1pPr>
          </a:lstStyle>
          <a:p>
            <a:fld id="{A2885E78-1F86-4A3D-9EE1-B0103B1CEF15}" type="slidenum">
              <a:rPr lang="en-US" smtClean="0"/>
              <a:pPr/>
              <a:t>‹#›</a:t>
            </a:fld>
            <a:endParaRPr lang="en-US" dirty="0"/>
          </a:p>
        </p:txBody>
      </p:sp>
      <p:sp>
        <p:nvSpPr>
          <p:cNvPr id="7" name="Title 6">
            <a:extLst>
              <a:ext uri="{FF2B5EF4-FFF2-40B4-BE49-F238E27FC236}">
                <a16:creationId xmlns:a16="http://schemas.microsoft.com/office/drawing/2014/main" id="{3FDF33B7-9383-4DCC-B836-C0A36D3516F5}"/>
              </a:ext>
            </a:extLst>
          </p:cNvPr>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156633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50074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itel en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Footer Placeholder 4"/>
          <p:cNvSpPr>
            <a:spLocks noGrp="1"/>
          </p:cNvSpPr>
          <p:nvPr>
            <p:ph type="ftr" sz="quarter" idx="11"/>
          </p:nvPr>
        </p:nvSpPr>
        <p:spPr>
          <a:xfrm>
            <a:off x="7581875" y="6208691"/>
            <a:ext cx="3860800" cy="365125"/>
          </a:xfrm>
          <a:prstGeom prst="rect">
            <a:avLst/>
          </a:prstGeom>
        </p:spPr>
        <p:txBody>
          <a:bodyPr/>
          <a:lstStyle/>
          <a:p>
            <a:endParaRPr lang="en-US"/>
          </a:p>
        </p:txBody>
      </p:sp>
      <p:sp>
        <p:nvSpPr>
          <p:cNvPr id="8" name="Content Placeholder 7"/>
          <p:cNvSpPr>
            <a:spLocks noGrp="1"/>
          </p:cNvSpPr>
          <p:nvPr>
            <p:ph sz="quarter" idx="13"/>
          </p:nvPr>
        </p:nvSpPr>
        <p:spPr>
          <a:xfrm>
            <a:off x="609599" y="2767081"/>
            <a:ext cx="9436100" cy="328735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jdelijke aanduiding voor dianummer 5"/>
          <p:cNvSpPr>
            <a:spLocks noGrp="1"/>
          </p:cNvSpPr>
          <p:nvPr>
            <p:ph type="sldNum" sz="quarter" idx="4"/>
          </p:nvPr>
        </p:nvSpPr>
        <p:spPr>
          <a:xfrm>
            <a:off x="11243471" y="6238456"/>
            <a:ext cx="664717" cy="329264"/>
          </a:xfrm>
          <a:prstGeom prst="rect">
            <a:avLst/>
          </a:prstGeom>
        </p:spPr>
        <p:txBody>
          <a:bodyPr/>
          <a:lstStyle>
            <a:lvl1pPr algn="l">
              <a:defRPr sz="1200">
                <a:solidFill>
                  <a:schemeClr val="bg2"/>
                </a:solidFill>
                <a:latin typeface="Arial" charset="0"/>
                <a:ea typeface="Arial" charset="0"/>
                <a:cs typeface="Arial" charset="0"/>
              </a:defRPr>
            </a:lvl1pPr>
          </a:lstStyle>
          <a:p>
            <a:fld id="{38435D56-1DE6-40BF-8976-DE9B13975B2C}" type="slidenum">
              <a:rPr lang="en-US" smtClean="0"/>
              <a:t>‹#›</a:t>
            </a:fld>
            <a:endParaRPr lang="en-US"/>
          </a:p>
        </p:txBody>
      </p:sp>
    </p:spTree>
    <p:extLst>
      <p:ext uri="{BB962C8B-B14F-4D97-AF65-F5344CB8AC3E}">
        <p14:creationId xmlns:p14="http://schemas.microsoft.com/office/powerpoint/2010/main" val="3366083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129A6"/>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E611317-0D85-499A-8627-30709A52CC7B}"/>
              </a:ext>
            </a:extLst>
          </p:cNvPr>
          <p:cNvSpPr/>
          <p:nvPr userDrawn="1"/>
        </p:nvSpPr>
        <p:spPr>
          <a:xfrm>
            <a:off x="0" y="0"/>
            <a:ext cx="12192000" cy="6858000"/>
          </a:xfrm>
          <a:prstGeom prst="rect">
            <a:avLst/>
          </a:prstGeom>
          <a:solidFill>
            <a:srgbClr val="FFFD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53F4494-F119-4132-B9DA-7D14E432F8A5}"/>
              </a:ext>
            </a:extLst>
          </p:cNvPr>
          <p:cNvSpPr/>
          <p:nvPr userDrawn="1"/>
        </p:nvSpPr>
        <p:spPr>
          <a:xfrm>
            <a:off x="0" y="6135700"/>
            <a:ext cx="12192000" cy="722300"/>
          </a:xfrm>
          <a:prstGeom prst="rect">
            <a:avLst/>
          </a:prstGeom>
          <a:solidFill>
            <a:srgbClr val="371C72"/>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CAB39B06-5E22-4117-8C1A-2341F2F7BF34}"/>
              </a:ext>
            </a:extLst>
          </p:cNvPr>
          <p:cNvSpPr>
            <a:spLocks noGrp="1"/>
          </p:cNvSpPr>
          <p:nvPr>
            <p:ph type="title"/>
          </p:nvPr>
        </p:nvSpPr>
        <p:spPr>
          <a:xfrm>
            <a:off x="258792" y="224287"/>
            <a:ext cx="11680166" cy="146640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A6FF1AD-EB4D-4E47-916B-A300855DAD87}"/>
              </a:ext>
            </a:extLst>
          </p:cNvPr>
          <p:cNvSpPr>
            <a:spLocks noGrp="1"/>
          </p:cNvSpPr>
          <p:nvPr>
            <p:ph type="body" idx="1"/>
          </p:nvPr>
        </p:nvSpPr>
        <p:spPr>
          <a:xfrm>
            <a:off x="258792" y="1790700"/>
            <a:ext cx="11680166" cy="4330967"/>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Logo&#10;&#10;Description automatically generated">
            <a:extLst>
              <a:ext uri="{FF2B5EF4-FFF2-40B4-BE49-F238E27FC236}">
                <a16:creationId xmlns:a16="http://schemas.microsoft.com/office/drawing/2014/main" id="{2DC180E6-196E-4F82-8B1A-72AFE50F960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1440" y="5918183"/>
            <a:ext cx="1928702" cy="839073"/>
          </a:xfrm>
          <a:prstGeom prst="rect">
            <a:avLst/>
          </a:prstGeom>
          <a:ln>
            <a:noFill/>
          </a:ln>
          <a:effectLst>
            <a:outerShdw blurRad="292100" dist="139700" dir="2700000" algn="tl" rotWithShape="0">
              <a:srgbClr val="333333">
                <a:alpha val="65000"/>
              </a:srgbClr>
            </a:outerShdw>
            <a:softEdge rad="31750"/>
          </a:effectLst>
        </p:spPr>
      </p:pic>
      <p:pic>
        <p:nvPicPr>
          <p:cNvPr id="4" name="image4.jpg" descr="image4.jpg">
            <a:extLst>
              <a:ext uri="{FF2B5EF4-FFF2-40B4-BE49-F238E27FC236}">
                <a16:creationId xmlns:a16="http://schemas.microsoft.com/office/drawing/2014/main" id="{7023D734-7F59-2CBB-F22E-4FDEEE9A2A8A}"/>
              </a:ext>
            </a:extLst>
          </p:cNvPr>
          <p:cNvPicPr>
            <a:picLocks noChangeAspect="1"/>
          </p:cNvPicPr>
          <p:nvPr userDrawn="1"/>
        </p:nvPicPr>
        <p:blipFill>
          <a:blip r:embed="rId9"/>
          <a:stretch>
            <a:fillRect/>
          </a:stretch>
        </p:blipFill>
        <p:spPr>
          <a:xfrm>
            <a:off x="9475445" y="6234337"/>
            <a:ext cx="2625115" cy="525025"/>
          </a:xfrm>
          <a:prstGeom prst="rect">
            <a:avLst/>
          </a:prstGeom>
          <a:ln w="12700">
            <a:miter lim="400000"/>
          </a:ln>
        </p:spPr>
      </p:pic>
    </p:spTree>
    <p:extLst>
      <p:ext uri="{BB962C8B-B14F-4D97-AF65-F5344CB8AC3E}">
        <p14:creationId xmlns:p14="http://schemas.microsoft.com/office/powerpoint/2010/main" val="308306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56" r:id="rId6"/>
  </p:sldLayoutIdLst>
  <p:transition>
    <p:fade/>
  </p:transition>
  <p:txStyles>
    <p:titleStyle>
      <a:lvl1pPr algn="l" defTabSz="914400" rtl="0" eaLnBrk="1" latinLnBrk="0" hangingPunct="1">
        <a:lnSpc>
          <a:spcPct val="90000"/>
        </a:lnSpc>
        <a:spcBef>
          <a:spcPct val="0"/>
        </a:spcBef>
        <a:buNone/>
        <a:defRPr sz="4400" b="1" kern="1200">
          <a:solidFill>
            <a:srgbClr val="5028A5"/>
          </a:solidFill>
          <a:effectLst>
            <a:outerShdw blurRad="50800" dist="38100" dir="2700000" algn="tl" rotWithShape="0">
              <a:prstClr val="black">
                <a:alpha val="40000"/>
              </a:prstClr>
            </a:outerShdw>
          </a:effectLst>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5028A5"/>
          </a:solidFill>
          <a:effectLst>
            <a:outerShdw blurRad="50800" dist="38100" dir="2700000" algn="tl" rotWithShape="0">
              <a:prstClr val="black">
                <a:alpha val="40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rgbClr val="5028A5"/>
          </a:solidFill>
          <a:effectLst>
            <a:outerShdw blurRad="50800" dist="38100" dir="2700000" algn="tl" rotWithShape="0">
              <a:prstClr val="black">
                <a:alpha val="40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rgbClr val="5028A5"/>
          </a:solidFill>
          <a:effectLst>
            <a:outerShdw blurRad="50800" dist="38100" dir="2700000" algn="tl" rotWithShape="0">
              <a:prstClr val="black">
                <a:alpha val="40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rgbClr val="5028A5"/>
          </a:solidFill>
          <a:effectLst>
            <a:outerShdw blurRad="50800" dist="38100" dir="2700000" algn="tl" rotWithShape="0">
              <a:prstClr val="black">
                <a:alpha val="40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rgbClr val="5028A5"/>
          </a:solidFill>
          <a:effectLst>
            <a:outerShdw blurRad="50800" dist="38100" dir="2700000" algn="tl" rotWithShape="0">
              <a:prstClr val="black">
                <a:alpha val="40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28"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diagramLayout" Target="../diagrams/layout1.xml"/><Relationship Id="rId7" Type="http://schemas.openxmlformats.org/officeDocument/2006/relationships/image" Target="../media/image25.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0.sv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34.jpe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2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F63BD0E-4A00-4A86-9139-7C64F701BE3B}"/>
              </a:ext>
            </a:extLst>
          </p:cNvPr>
          <p:cNvSpPr>
            <a:spLocks noGrp="1"/>
          </p:cNvSpPr>
          <p:nvPr>
            <p:ph type="ctrTitle"/>
          </p:nvPr>
        </p:nvSpPr>
        <p:spPr>
          <a:xfrm>
            <a:off x="210665" y="2062885"/>
            <a:ext cx="11766431" cy="2278781"/>
          </a:xfrm>
        </p:spPr>
        <p:txBody>
          <a:bodyPr>
            <a:normAutofit/>
          </a:bodyPr>
          <a:lstStyle/>
          <a:p>
            <a:r>
              <a:rPr lang="en-US" dirty="0"/>
              <a:t>Where will Transcatheter Mitral Interventions be in 2030?</a:t>
            </a:r>
          </a:p>
        </p:txBody>
      </p:sp>
      <p:sp>
        <p:nvSpPr>
          <p:cNvPr id="5" name="Subtitle 4">
            <a:extLst>
              <a:ext uri="{FF2B5EF4-FFF2-40B4-BE49-F238E27FC236}">
                <a16:creationId xmlns:a16="http://schemas.microsoft.com/office/drawing/2014/main" id="{D6662E45-5787-4F87-A535-8FE920AC22B3}"/>
              </a:ext>
            </a:extLst>
          </p:cNvPr>
          <p:cNvSpPr>
            <a:spLocks noGrp="1"/>
          </p:cNvSpPr>
          <p:nvPr>
            <p:ph type="subTitle" idx="1"/>
          </p:nvPr>
        </p:nvSpPr>
        <p:spPr>
          <a:xfrm>
            <a:off x="210666" y="4639377"/>
            <a:ext cx="11766431" cy="1978921"/>
          </a:xfrm>
        </p:spPr>
        <p:txBody>
          <a:bodyPr/>
          <a:lstStyle/>
          <a:p>
            <a:r>
              <a:rPr lang="en-US" sz="3200" dirty="0"/>
              <a:t>Anita W. Asgar MD, MSc, FACC, FSCAI</a:t>
            </a:r>
          </a:p>
          <a:p>
            <a:r>
              <a:rPr lang="en-US" dirty="0"/>
              <a:t>Medical Director, Structural Heart Program</a:t>
            </a:r>
          </a:p>
          <a:p>
            <a:r>
              <a:rPr lang="en-US" dirty="0"/>
              <a:t>Montreal Heart Institute</a:t>
            </a:r>
          </a:p>
        </p:txBody>
      </p:sp>
    </p:spTree>
    <p:extLst>
      <p:ext uri="{BB962C8B-B14F-4D97-AF65-F5344CB8AC3E}">
        <p14:creationId xmlns:p14="http://schemas.microsoft.com/office/powerpoint/2010/main" val="126672061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25EF6-ADC0-7A1A-3256-809398BF1042}"/>
              </a:ext>
            </a:extLst>
          </p:cNvPr>
          <p:cNvSpPr>
            <a:spLocks noGrp="1"/>
          </p:cNvSpPr>
          <p:nvPr>
            <p:ph type="title"/>
          </p:nvPr>
        </p:nvSpPr>
        <p:spPr>
          <a:xfrm>
            <a:off x="258792" y="37097"/>
            <a:ext cx="11680166" cy="1466401"/>
          </a:xfrm>
        </p:spPr>
        <p:txBody>
          <a:bodyPr/>
          <a:lstStyle/>
          <a:p>
            <a:pPr algn="ctr"/>
            <a:r>
              <a:rPr lang="en-US" dirty="0"/>
              <a:t>Mitral Valve Disease in 2030</a:t>
            </a:r>
          </a:p>
        </p:txBody>
      </p:sp>
      <p:graphicFrame>
        <p:nvGraphicFramePr>
          <p:cNvPr id="4" name="Content Placeholder 3">
            <a:extLst>
              <a:ext uri="{FF2B5EF4-FFF2-40B4-BE49-F238E27FC236}">
                <a16:creationId xmlns:a16="http://schemas.microsoft.com/office/drawing/2014/main" id="{E8967AA0-EA24-A5B8-3E16-27AFBAC35C45}"/>
              </a:ext>
            </a:extLst>
          </p:cNvPr>
          <p:cNvGraphicFramePr>
            <a:graphicFrameLocks noGrp="1"/>
          </p:cNvGraphicFramePr>
          <p:nvPr>
            <p:ph idx="1"/>
            <p:extLst>
              <p:ext uri="{D42A27DB-BD31-4B8C-83A1-F6EECF244321}">
                <p14:modId xmlns:p14="http://schemas.microsoft.com/office/powerpoint/2010/main" val="3981196725"/>
              </p:ext>
            </p:extLst>
          </p:nvPr>
        </p:nvGraphicFramePr>
        <p:xfrm>
          <a:off x="310277" y="1511934"/>
          <a:ext cx="5995511" cy="43211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194" name="Picture 2" descr="Mitral Valve Regurgitation Causes, Symptoms &amp; Treatment">
            <a:extLst>
              <a:ext uri="{FF2B5EF4-FFF2-40B4-BE49-F238E27FC236}">
                <a16:creationId xmlns:a16="http://schemas.microsoft.com/office/drawing/2014/main" id="{B626AE75-7E59-BDEA-A214-7C8314ABDF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05788" y="1208621"/>
            <a:ext cx="5886211" cy="248784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Frontiers | Mitral annular calcification in patients with significant mitral  valve disease: An old problem with new solutions">
            <a:extLst>
              <a:ext uri="{FF2B5EF4-FFF2-40B4-BE49-F238E27FC236}">
                <a16:creationId xmlns:a16="http://schemas.microsoft.com/office/drawing/2014/main" id="{7FDEC265-BDA2-3665-6ED0-DDE6F030D7F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4813" r="4789"/>
          <a:stretch/>
        </p:blipFill>
        <p:spPr bwMode="auto">
          <a:xfrm>
            <a:off x="6415088" y="3672522"/>
            <a:ext cx="5486874" cy="2239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415467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734E9-10B2-7A5D-D564-C13AAFD5CEFF}"/>
              </a:ext>
            </a:extLst>
          </p:cNvPr>
          <p:cNvSpPr>
            <a:spLocks noGrp="1"/>
          </p:cNvSpPr>
          <p:nvPr>
            <p:ph type="title"/>
          </p:nvPr>
        </p:nvSpPr>
        <p:spPr>
          <a:xfrm>
            <a:off x="609600" y="268046"/>
            <a:ext cx="10972800" cy="678931"/>
          </a:xfrm>
        </p:spPr>
        <p:txBody>
          <a:bodyPr>
            <a:normAutofit fontScale="90000"/>
          </a:bodyPr>
          <a:lstStyle/>
          <a:p>
            <a:pPr algn="ctr"/>
            <a:r>
              <a:rPr lang="en-US" dirty="0"/>
              <a:t>Role of AI in Echocardiography</a:t>
            </a:r>
          </a:p>
        </p:txBody>
      </p:sp>
      <p:pic>
        <p:nvPicPr>
          <p:cNvPr id="4" name="Picture 3">
            <a:extLst>
              <a:ext uri="{FF2B5EF4-FFF2-40B4-BE49-F238E27FC236}">
                <a16:creationId xmlns:a16="http://schemas.microsoft.com/office/drawing/2014/main" id="{03D88860-7EB8-9D2C-D9F3-B8281C31635A}"/>
              </a:ext>
            </a:extLst>
          </p:cNvPr>
          <p:cNvPicPr>
            <a:picLocks noChangeAspect="1"/>
          </p:cNvPicPr>
          <p:nvPr/>
        </p:nvPicPr>
        <p:blipFill>
          <a:blip r:embed="rId3"/>
          <a:stretch>
            <a:fillRect/>
          </a:stretch>
        </p:blipFill>
        <p:spPr>
          <a:xfrm>
            <a:off x="2401186" y="946977"/>
            <a:ext cx="7772400" cy="5075419"/>
          </a:xfrm>
          <a:prstGeom prst="rect">
            <a:avLst/>
          </a:prstGeom>
        </p:spPr>
      </p:pic>
      <p:sp>
        <p:nvSpPr>
          <p:cNvPr id="3" name="Rectangle 2" descr="Brain">
            <a:extLst>
              <a:ext uri="{FF2B5EF4-FFF2-40B4-BE49-F238E27FC236}">
                <a16:creationId xmlns:a16="http://schemas.microsoft.com/office/drawing/2014/main" id="{B9D36EAE-0AA4-5951-4474-E240F1BDD828}"/>
              </a:ext>
            </a:extLst>
          </p:cNvPr>
          <p:cNvSpPr/>
          <p:nvPr/>
        </p:nvSpPr>
        <p:spPr>
          <a:xfrm>
            <a:off x="992372" y="148036"/>
            <a:ext cx="1101881" cy="1117842"/>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Tree>
    <p:extLst>
      <p:ext uri="{BB962C8B-B14F-4D97-AF65-F5344CB8AC3E}">
        <p14:creationId xmlns:p14="http://schemas.microsoft.com/office/powerpoint/2010/main" val="3587726494"/>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EF8BD-99E4-E271-96CA-7B7B5DC95DCE}"/>
              </a:ext>
            </a:extLst>
          </p:cNvPr>
          <p:cNvSpPr>
            <a:spLocks noGrp="1"/>
          </p:cNvSpPr>
          <p:nvPr>
            <p:ph type="title"/>
          </p:nvPr>
        </p:nvSpPr>
        <p:spPr>
          <a:xfrm>
            <a:off x="693683" y="197960"/>
            <a:ext cx="10972800" cy="744083"/>
          </a:xfrm>
        </p:spPr>
        <p:txBody>
          <a:bodyPr/>
          <a:lstStyle/>
          <a:p>
            <a:r>
              <a:rPr lang="en-US" sz="3200" dirty="0"/>
              <a:t>AI to Improve Echo imaging of Valvular Heart Disease</a:t>
            </a:r>
          </a:p>
        </p:txBody>
      </p:sp>
      <p:sp>
        <p:nvSpPr>
          <p:cNvPr id="3" name="Content Placeholder 2">
            <a:extLst>
              <a:ext uri="{FF2B5EF4-FFF2-40B4-BE49-F238E27FC236}">
                <a16:creationId xmlns:a16="http://schemas.microsoft.com/office/drawing/2014/main" id="{7EC3460F-8CB7-4E7D-1106-2D4E060962DB}"/>
              </a:ext>
            </a:extLst>
          </p:cNvPr>
          <p:cNvSpPr>
            <a:spLocks noGrp="1"/>
          </p:cNvSpPr>
          <p:nvPr>
            <p:ph idx="1"/>
          </p:nvPr>
        </p:nvSpPr>
        <p:spPr>
          <a:xfrm>
            <a:off x="441435" y="1233021"/>
            <a:ext cx="5570483" cy="4391957"/>
          </a:xfrm>
        </p:spPr>
        <p:txBody>
          <a:bodyPr/>
          <a:lstStyle/>
          <a:p>
            <a:pPr marL="0" indent="0">
              <a:buNone/>
            </a:pPr>
            <a:r>
              <a:rPr lang="en-US" i="1" dirty="0"/>
              <a:t>For assessment of VHD, AI can be applied to the following:</a:t>
            </a:r>
          </a:p>
          <a:p>
            <a:pPr marL="0" indent="0">
              <a:buNone/>
            </a:pPr>
            <a:endParaRPr lang="en-US" i="1" dirty="0"/>
          </a:p>
          <a:p>
            <a:pPr marL="571500" indent="-571500">
              <a:buFont typeface="+mj-lt"/>
              <a:buAutoNum type="romanUcPeriod"/>
            </a:pPr>
            <a:r>
              <a:rPr lang="en-US" b="0" i="1" dirty="0"/>
              <a:t>Image acquisition</a:t>
            </a:r>
          </a:p>
          <a:p>
            <a:pPr marL="571500" indent="-571500">
              <a:buFont typeface="+mj-lt"/>
              <a:buAutoNum type="romanUcPeriod"/>
            </a:pPr>
            <a:r>
              <a:rPr lang="en-US" b="0" i="1" dirty="0"/>
              <a:t>View recognition</a:t>
            </a:r>
          </a:p>
          <a:p>
            <a:pPr marL="571500" indent="-571500">
              <a:buFont typeface="+mj-lt"/>
              <a:buAutoNum type="romanUcPeriod"/>
            </a:pPr>
            <a:r>
              <a:rPr lang="en-US" b="0" i="1" dirty="0"/>
              <a:t>Image segmentation</a:t>
            </a:r>
          </a:p>
          <a:p>
            <a:pPr marL="571500" indent="-571500">
              <a:buFont typeface="+mj-lt"/>
              <a:buAutoNum type="romanUcPeriod"/>
            </a:pPr>
            <a:r>
              <a:rPr lang="en-US" b="0" i="1" dirty="0"/>
              <a:t>Disease state identification</a:t>
            </a:r>
          </a:p>
          <a:p>
            <a:endParaRPr lang="en-US" b="0" dirty="0"/>
          </a:p>
        </p:txBody>
      </p:sp>
      <p:pic>
        <p:nvPicPr>
          <p:cNvPr id="4" name="Picture 3">
            <a:extLst>
              <a:ext uri="{FF2B5EF4-FFF2-40B4-BE49-F238E27FC236}">
                <a16:creationId xmlns:a16="http://schemas.microsoft.com/office/drawing/2014/main" id="{C402037F-6E81-CD38-993B-2F797F8ABEAA}"/>
              </a:ext>
            </a:extLst>
          </p:cNvPr>
          <p:cNvPicPr>
            <a:picLocks noChangeAspect="1"/>
          </p:cNvPicPr>
          <p:nvPr/>
        </p:nvPicPr>
        <p:blipFill>
          <a:blip r:embed="rId2"/>
          <a:stretch>
            <a:fillRect/>
          </a:stretch>
        </p:blipFill>
        <p:spPr>
          <a:xfrm>
            <a:off x="6180083" y="1233021"/>
            <a:ext cx="5830614" cy="4126402"/>
          </a:xfrm>
          <a:prstGeom prst="rect">
            <a:avLst/>
          </a:prstGeom>
          <a:ln w="28575">
            <a:solidFill>
              <a:schemeClr val="tx1"/>
            </a:solidFill>
          </a:ln>
        </p:spPr>
      </p:pic>
      <p:sp>
        <p:nvSpPr>
          <p:cNvPr id="5" name="TextBox 4">
            <a:extLst>
              <a:ext uri="{FF2B5EF4-FFF2-40B4-BE49-F238E27FC236}">
                <a16:creationId xmlns:a16="http://schemas.microsoft.com/office/drawing/2014/main" id="{1EDC1A1E-22A5-8755-6CD0-1C79EC32136A}"/>
              </a:ext>
            </a:extLst>
          </p:cNvPr>
          <p:cNvSpPr txBox="1"/>
          <p:nvPr/>
        </p:nvSpPr>
        <p:spPr>
          <a:xfrm>
            <a:off x="7157545" y="5624978"/>
            <a:ext cx="4225159" cy="307777"/>
          </a:xfrm>
          <a:prstGeom prst="rect">
            <a:avLst/>
          </a:prstGeom>
          <a:noFill/>
        </p:spPr>
        <p:txBody>
          <a:bodyPr wrap="square" rtlCol="0">
            <a:spAutoFit/>
          </a:bodyPr>
          <a:lstStyle/>
          <a:p>
            <a:r>
              <a:rPr lang="en-US" sz="1400" b="0" dirty="0" err="1">
                <a:solidFill>
                  <a:schemeClr val="tx1"/>
                </a:solidFill>
              </a:rPr>
              <a:t>Nedadur</a:t>
            </a:r>
            <a:r>
              <a:rPr lang="en-US" sz="1400" b="0" dirty="0">
                <a:solidFill>
                  <a:schemeClr val="tx1"/>
                </a:solidFill>
              </a:rPr>
              <a:t> R, et al. Heart 2022;108:1592–1599.</a:t>
            </a:r>
          </a:p>
        </p:txBody>
      </p:sp>
    </p:spTree>
    <p:extLst>
      <p:ext uri="{BB962C8B-B14F-4D97-AF65-F5344CB8AC3E}">
        <p14:creationId xmlns:p14="http://schemas.microsoft.com/office/powerpoint/2010/main" val="147427842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EF8BD-99E4-E271-96CA-7B7B5DC95DCE}"/>
              </a:ext>
            </a:extLst>
          </p:cNvPr>
          <p:cNvSpPr>
            <a:spLocks noGrp="1"/>
          </p:cNvSpPr>
          <p:nvPr>
            <p:ph type="title"/>
          </p:nvPr>
        </p:nvSpPr>
        <p:spPr>
          <a:xfrm>
            <a:off x="693683" y="197960"/>
            <a:ext cx="10972800" cy="744083"/>
          </a:xfrm>
        </p:spPr>
        <p:txBody>
          <a:bodyPr/>
          <a:lstStyle/>
          <a:p>
            <a:r>
              <a:rPr lang="en-US" sz="3200" dirty="0"/>
              <a:t>AI to Improve Echo imaging of Valvular Heart Disease</a:t>
            </a:r>
          </a:p>
        </p:txBody>
      </p:sp>
      <p:sp>
        <p:nvSpPr>
          <p:cNvPr id="3" name="Content Placeholder 2">
            <a:extLst>
              <a:ext uri="{FF2B5EF4-FFF2-40B4-BE49-F238E27FC236}">
                <a16:creationId xmlns:a16="http://schemas.microsoft.com/office/drawing/2014/main" id="{7EC3460F-8CB7-4E7D-1106-2D4E060962DB}"/>
              </a:ext>
            </a:extLst>
          </p:cNvPr>
          <p:cNvSpPr>
            <a:spLocks noGrp="1"/>
          </p:cNvSpPr>
          <p:nvPr>
            <p:ph idx="1"/>
          </p:nvPr>
        </p:nvSpPr>
        <p:spPr>
          <a:xfrm>
            <a:off x="409903" y="1593684"/>
            <a:ext cx="5538951" cy="4391957"/>
          </a:xfrm>
        </p:spPr>
        <p:txBody>
          <a:bodyPr/>
          <a:lstStyle/>
          <a:p>
            <a:pPr marL="571500" indent="-571500">
              <a:buFont typeface="+mj-lt"/>
              <a:buAutoNum type="romanUcPeriod"/>
            </a:pPr>
            <a:r>
              <a:rPr lang="en-US" i="1" dirty="0"/>
              <a:t>Image acquisition</a:t>
            </a:r>
          </a:p>
          <a:p>
            <a:pPr marL="971550" lvl="1" indent="-571500">
              <a:buFont typeface="Wingdings" pitchFamily="2" charset="2"/>
              <a:buChar char="§"/>
            </a:pPr>
            <a:r>
              <a:rPr lang="en-US" b="0" i="1" dirty="0"/>
              <a:t>Programs to guide image acquisition</a:t>
            </a:r>
          </a:p>
          <a:p>
            <a:pPr marL="571500" indent="-571500">
              <a:buFont typeface="+mj-lt"/>
              <a:buAutoNum type="romanUcPeriod"/>
            </a:pPr>
            <a:r>
              <a:rPr lang="en-US" i="1" dirty="0"/>
              <a:t>View recognition</a:t>
            </a:r>
          </a:p>
          <a:p>
            <a:pPr marL="971550" lvl="1" indent="-571500"/>
            <a:r>
              <a:rPr lang="en-US" b="0" i="1" dirty="0"/>
              <a:t>Improve valve assessment by identifying data to allow for reading in stacks, automated measurements and guideline criteria</a:t>
            </a:r>
          </a:p>
          <a:p>
            <a:pPr marL="0" indent="0">
              <a:buNone/>
            </a:pPr>
            <a:endParaRPr lang="en-US" b="0" dirty="0"/>
          </a:p>
        </p:txBody>
      </p:sp>
      <p:pic>
        <p:nvPicPr>
          <p:cNvPr id="6" name="Picture 5">
            <a:extLst>
              <a:ext uri="{FF2B5EF4-FFF2-40B4-BE49-F238E27FC236}">
                <a16:creationId xmlns:a16="http://schemas.microsoft.com/office/drawing/2014/main" id="{AFF6A49A-5610-58FD-3A66-07B8E1A51B66}"/>
              </a:ext>
            </a:extLst>
          </p:cNvPr>
          <p:cNvPicPr>
            <a:picLocks noChangeAspect="1"/>
          </p:cNvPicPr>
          <p:nvPr/>
        </p:nvPicPr>
        <p:blipFill>
          <a:blip r:embed="rId2"/>
          <a:stretch>
            <a:fillRect/>
          </a:stretch>
        </p:blipFill>
        <p:spPr>
          <a:xfrm>
            <a:off x="6913352" y="1983141"/>
            <a:ext cx="5065814" cy="4391957"/>
          </a:xfrm>
          <a:prstGeom prst="rect">
            <a:avLst/>
          </a:prstGeom>
        </p:spPr>
      </p:pic>
      <p:pic>
        <p:nvPicPr>
          <p:cNvPr id="7" name="Picture 6">
            <a:extLst>
              <a:ext uri="{FF2B5EF4-FFF2-40B4-BE49-F238E27FC236}">
                <a16:creationId xmlns:a16="http://schemas.microsoft.com/office/drawing/2014/main" id="{6572FB24-5A4C-8EE1-2D53-AB232800241D}"/>
              </a:ext>
            </a:extLst>
          </p:cNvPr>
          <p:cNvPicPr>
            <a:picLocks noChangeAspect="1"/>
          </p:cNvPicPr>
          <p:nvPr/>
        </p:nvPicPr>
        <p:blipFill>
          <a:blip r:embed="rId3"/>
          <a:stretch>
            <a:fillRect/>
          </a:stretch>
        </p:blipFill>
        <p:spPr>
          <a:xfrm>
            <a:off x="6913352" y="891872"/>
            <a:ext cx="5065814" cy="1238771"/>
          </a:xfrm>
          <a:prstGeom prst="rect">
            <a:avLst/>
          </a:prstGeom>
        </p:spPr>
      </p:pic>
      <p:sp>
        <p:nvSpPr>
          <p:cNvPr id="8" name="Rectangle 7">
            <a:extLst>
              <a:ext uri="{FF2B5EF4-FFF2-40B4-BE49-F238E27FC236}">
                <a16:creationId xmlns:a16="http://schemas.microsoft.com/office/drawing/2014/main" id="{13D55261-F93B-93A0-0185-90E547707C0B}"/>
              </a:ext>
            </a:extLst>
          </p:cNvPr>
          <p:cNvSpPr/>
          <p:nvPr/>
        </p:nvSpPr>
        <p:spPr bwMode="auto">
          <a:xfrm>
            <a:off x="10972800" y="2427890"/>
            <a:ext cx="882869" cy="1082565"/>
          </a:xfrm>
          <a:prstGeom prst="rect">
            <a:avLst/>
          </a:prstGeom>
          <a:noFill/>
          <a:ln w="381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a:ln>
                <a:noFill/>
              </a:ln>
              <a:solidFill>
                <a:srgbClr val="FFCC99"/>
              </a:solidFill>
              <a:effectLst>
                <a:outerShdw blurRad="38100" dist="38100" dir="2700000" algn="tl">
                  <a:srgbClr val="000000">
                    <a:alpha val="43137"/>
                  </a:srgbClr>
                </a:outerShdw>
              </a:effectLst>
              <a:latin typeface="Arial" charset="0"/>
              <a:ea typeface="ヒラギノ角ゴ Pro W3" pitchFamily="112" charset="-128"/>
            </a:endParaRPr>
          </a:p>
        </p:txBody>
      </p:sp>
      <p:sp>
        <p:nvSpPr>
          <p:cNvPr id="9" name="TextBox 8">
            <a:extLst>
              <a:ext uri="{FF2B5EF4-FFF2-40B4-BE49-F238E27FC236}">
                <a16:creationId xmlns:a16="http://schemas.microsoft.com/office/drawing/2014/main" id="{2126DA8D-CCAA-DFB0-7637-2EE9C50483A9}"/>
              </a:ext>
            </a:extLst>
          </p:cNvPr>
          <p:cNvSpPr txBox="1"/>
          <p:nvPr/>
        </p:nvSpPr>
        <p:spPr>
          <a:xfrm>
            <a:off x="3179378" y="6277958"/>
            <a:ext cx="4918841" cy="307777"/>
          </a:xfrm>
          <a:prstGeom prst="rect">
            <a:avLst/>
          </a:prstGeom>
          <a:noFill/>
        </p:spPr>
        <p:txBody>
          <a:bodyPr wrap="square" rtlCol="0">
            <a:spAutoFit/>
          </a:bodyPr>
          <a:lstStyle/>
          <a:p>
            <a:pPr algn="ctr"/>
            <a:r>
              <a:rPr lang="en-US" sz="1400" b="0" dirty="0">
                <a:solidFill>
                  <a:schemeClr val="bg1"/>
                </a:solidFill>
              </a:rPr>
              <a:t>JAMA </a:t>
            </a:r>
            <a:r>
              <a:rPr lang="en-US" sz="1400" b="0" dirty="0" err="1">
                <a:solidFill>
                  <a:schemeClr val="bg1"/>
                </a:solidFill>
              </a:rPr>
              <a:t>Cardiol</a:t>
            </a:r>
            <a:r>
              <a:rPr lang="en-US" sz="1400" b="0" dirty="0">
                <a:solidFill>
                  <a:schemeClr val="bg1"/>
                </a:solidFill>
              </a:rPr>
              <a:t>. 2021;6(6):624-632. </a:t>
            </a:r>
          </a:p>
        </p:txBody>
      </p:sp>
    </p:spTree>
    <p:extLst>
      <p:ext uri="{BB962C8B-B14F-4D97-AF65-F5344CB8AC3E}">
        <p14:creationId xmlns:p14="http://schemas.microsoft.com/office/powerpoint/2010/main" val="336203645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EF8BD-99E4-E271-96CA-7B7B5DC95DCE}"/>
              </a:ext>
            </a:extLst>
          </p:cNvPr>
          <p:cNvSpPr>
            <a:spLocks noGrp="1"/>
          </p:cNvSpPr>
          <p:nvPr>
            <p:ph type="title"/>
          </p:nvPr>
        </p:nvSpPr>
        <p:spPr>
          <a:xfrm>
            <a:off x="693683" y="197960"/>
            <a:ext cx="10972800" cy="744083"/>
          </a:xfrm>
        </p:spPr>
        <p:txBody>
          <a:bodyPr/>
          <a:lstStyle/>
          <a:p>
            <a:pPr algn="ctr"/>
            <a:r>
              <a:rPr lang="en-US" sz="3200" dirty="0"/>
              <a:t>AI to Improve Echo imaging of Valvular Heart Disease</a:t>
            </a:r>
          </a:p>
        </p:txBody>
      </p:sp>
      <p:sp>
        <p:nvSpPr>
          <p:cNvPr id="3" name="Content Placeholder 2">
            <a:extLst>
              <a:ext uri="{FF2B5EF4-FFF2-40B4-BE49-F238E27FC236}">
                <a16:creationId xmlns:a16="http://schemas.microsoft.com/office/drawing/2014/main" id="{7EC3460F-8CB7-4E7D-1106-2D4E060962DB}"/>
              </a:ext>
            </a:extLst>
          </p:cNvPr>
          <p:cNvSpPr>
            <a:spLocks noGrp="1"/>
          </p:cNvSpPr>
          <p:nvPr>
            <p:ph idx="1"/>
          </p:nvPr>
        </p:nvSpPr>
        <p:spPr>
          <a:xfrm>
            <a:off x="409902" y="1093076"/>
            <a:ext cx="7451835" cy="4892566"/>
          </a:xfrm>
        </p:spPr>
        <p:txBody>
          <a:bodyPr/>
          <a:lstStyle/>
          <a:p>
            <a:pPr marL="571500" indent="-571500">
              <a:buFont typeface="+mj-lt"/>
              <a:buAutoNum type="romanUcPeriod" startAt="3"/>
            </a:pPr>
            <a:r>
              <a:rPr lang="en-US" sz="2000" i="1" dirty="0"/>
              <a:t>Image Segmentation (Mitral Valve)</a:t>
            </a:r>
          </a:p>
          <a:p>
            <a:pPr marL="971550" lvl="1" indent="-571500">
              <a:buFont typeface="Wingdings" pitchFamily="2" charset="2"/>
              <a:buChar char="§"/>
            </a:pPr>
            <a:r>
              <a:rPr lang="en-US" sz="2000" b="0" i="1" dirty="0"/>
              <a:t>Commercial and non-commercial programs to provide automated valve measures from 3D datasets</a:t>
            </a:r>
          </a:p>
          <a:p>
            <a:pPr marL="571500" indent="-571500">
              <a:buFont typeface="+mj-lt"/>
              <a:buAutoNum type="romanUcPeriod" startAt="3"/>
            </a:pPr>
            <a:r>
              <a:rPr lang="en-US" sz="2000" i="1" dirty="0"/>
              <a:t>Disease State Identification</a:t>
            </a:r>
          </a:p>
          <a:p>
            <a:pPr marL="971550" lvl="1" indent="-571500"/>
            <a:r>
              <a:rPr lang="en-US" sz="2000" b="0" i="1" dirty="0"/>
              <a:t>DL can automatically encode features from data for recognition that are beyond the scope of human perception</a:t>
            </a:r>
          </a:p>
          <a:p>
            <a:pPr marL="971550" lvl="1" indent="-571500"/>
            <a:r>
              <a:rPr lang="en-US" sz="2000" b="0" i="1" dirty="0" err="1"/>
              <a:t>Moghaddashi</a:t>
            </a:r>
            <a:r>
              <a:rPr lang="en-US" sz="2000" b="0" i="1" dirty="0"/>
              <a:t> et al introduced novel features to detect micro-patterns of echocardiography images in order to determine the severity of MR.</a:t>
            </a:r>
          </a:p>
          <a:p>
            <a:pPr marL="971550" lvl="1" indent="-571500"/>
            <a:r>
              <a:rPr lang="en-US" sz="2000" b="0" i="1" dirty="0"/>
              <a:t>DL had an accuracy of 99.52%, 99.38%, 99.31% and 99.59%, respectively, for the detection of Normal, Mild MR, Moderate MR and Severe MR subjects among echocardiography videos.</a:t>
            </a:r>
          </a:p>
          <a:p>
            <a:pPr marL="0" indent="0">
              <a:buNone/>
            </a:pPr>
            <a:endParaRPr lang="en-US" sz="2000" b="0" dirty="0"/>
          </a:p>
        </p:txBody>
      </p:sp>
      <p:pic>
        <p:nvPicPr>
          <p:cNvPr id="4" name="Picture 3">
            <a:extLst>
              <a:ext uri="{FF2B5EF4-FFF2-40B4-BE49-F238E27FC236}">
                <a16:creationId xmlns:a16="http://schemas.microsoft.com/office/drawing/2014/main" id="{481C6651-036C-3E54-18A8-83EDB7110F1E}"/>
              </a:ext>
            </a:extLst>
          </p:cNvPr>
          <p:cNvPicPr>
            <a:picLocks noChangeAspect="1"/>
          </p:cNvPicPr>
          <p:nvPr/>
        </p:nvPicPr>
        <p:blipFill>
          <a:blip r:embed="rId2"/>
          <a:stretch>
            <a:fillRect/>
          </a:stretch>
        </p:blipFill>
        <p:spPr>
          <a:xfrm>
            <a:off x="8198069" y="1250732"/>
            <a:ext cx="3794238" cy="4055040"/>
          </a:xfrm>
          <a:prstGeom prst="rect">
            <a:avLst/>
          </a:prstGeom>
        </p:spPr>
      </p:pic>
      <p:sp>
        <p:nvSpPr>
          <p:cNvPr id="5" name="TextBox 4">
            <a:extLst>
              <a:ext uri="{FF2B5EF4-FFF2-40B4-BE49-F238E27FC236}">
                <a16:creationId xmlns:a16="http://schemas.microsoft.com/office/drawing/2014/main" id="{563A0FF3-C2F5-C150-09BE-A9399FB28898}"/>
              </a:ext>
            </a:extLst>
          </p:cNvPr>
          <p:cNvSpPr txBox="1"/>
          <p:nvPr/>
        </p:nvSpPr>
        <p:spPr>
          <a:xfrm>
            <a:off x="2243139" y="6224651"/>
            <a:ext cx="7015161" cy="461665"/>
          </a:xfrm>
          <a:prstGeom prst="rect">
            <a:avLst/>
          </a:prstGeom>
          <a:noFill/>
        </p:spPr>
        <p:txBody>
          <a:bodyPr wrap="square" rtlCol="0">
            <a:spAutoFit/>
          </a:bodyPr>
          <a:lstStyle/>
          <a:p>
            <a:r>
              <a:rPr lang="en-US" sz="1200" b="0" dirty="0" err="1">
                <a:solidFill>
                  <a:schemeClr val="bg1"/>
                </a:solidFill>
              </a:rPr>
              <a:t>Moghaddasi</a:t>
            </a:r>
            <a:r>
              <a:rPr lang="en-US" sz="1200" b="0" dirty="0">
                <a:solidFill>
                  <a:schemeClr val="bg1"/>
                </a:solidFill>
              </a:rPr>
              <a:t> H, </a:t>
            </a:r>
            <a:r>
              <a:rPr lang="en-US" sz="1200" b="0" dirty="0" err="1">
                <a:solidFill>
                  <a:schemeClr val="bg1"/>
                </a:solidFill>
              </a:rPr>
              <a:t>Nourian</a:t>
            </a:r>
            <a:r>
              <a:rPr lang="en-US" sz="1200" b="0" dirty="0">
                <a:solidFill>
                  <a:schemeClr val="bg1"/>
                </a:solidFill>
              </a:rPr>
              <a:t> S. Automatic assessment of mitral regurgitation severity based on extensive textural features on 2D echocardiography videos. </a:t>
            </a:r>
            <a:r>
              <a:rPr lang="en-US" sz="1200" b="0" dirty="0" err="1">
                <a:solidFill>
                  <a:schemeClr val="bg1"/>
                </a:solidFill>
              </a:rPr>
              <a:t>Comput</a:t>
            </a:r>
            <a:r>
              <a:rPr lang="en-US" sz="1200" b="0" dirty="0">
                <a:solidFill>
                  <a:schemeClr val="bg1"/>
                </a:solidFill>
              </a:rPr>
              <a:t> Biol Med. 2016 Jun 1;73:47-55. </a:t>
            </a:r>
          </a:p>
        </p:txBody>
      </p:sp>
    </p:spTree>
    <p:extLst>
      <p:ext uri="{BB962C8B-B14F-4D97-AF65-F5344CB8AC3E}">
        <p14:creationId xmlns:p14="http://schemas.microsoft.com/office/powerpoint/2010/main" val="11206929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313BE-7E8C-4449-81CC-1011231FCEE5}"/>
              </a:ext>
            </a:extLst>
          </p:cNvPr>
          <p:cNvSpPr>
            <a:spLocks noGrp="1"/>
          </p:cNvSpPr>
          <p:nvPr>
            <p:ph type="title"/>
          </p:nvPr>
        </p:nvSpPr>
        <p:spPr>
          <a:xfrm>
            <a:off x="238128" y="388883"/>
            <a:ext cx="8762436" cy="878068"/>
          </a:xfrm>
        </p:spPr>
        <p:txBody>
          <a:bodyPr>
            <a:normAutofit/>
          </a:bodyPr>
          <a:lstStyle/>
          <a:p>
            <a:r>
              <a:rPr lang="en-US" dirty="0"/>
              <a:t>3D Echo segmentation</a:t>
            </a:r>
          </a:p>
        </p:txBody>
      </p:sp>
      <p:pic>
        <p:nvPicPr>
          <p:cNvPr id="7" name="Picture 6" descr="Text, timeline&#10;&#10;Description automatically generated">
            <a:extLst>
              <a:ext uri="{FF2B5EF4-FFF2-40B4-BE49-F238E27FC236}">
                <a16:creationId xmlns:a16="http://schemas.microsoft.com/office/drawing/2014/main" id="{FF09DA88-0294-450F-895E-22B6556F2DD7}"/>
              </a:ext>
            </a:extLst>
          </p:cNvPr>
          <p:cNvPicPr>
            <a:picLocks noChangeAspect="1"/>
          </p:cNvPicPr>
          <p:nvPr/>
        </p:nvPicPr>
        <p:blipFill>
          <a:blip r:embed="rId3"/>
          <a:stretch>
            <a:fillRect/>
          </a:stretch>
        </p:blipFill>
        <p:spPr>
          <a:xfrm>
            <a:off x="8643213" y="212320"/>
            <a:ext cx="3031563" cy="1577245"/>
          </a:xfrm>
          <a:prstGeom prst="rect">
            <a:avLst/>
          </a:prstGeom>
        </p:spPr>
      </p:pic>
      <p:sp>
        <p:nvSpPr>
          <p:cNvPr id="6" name="Content Placeholder 2">
            <a:extLst>
              <a:ext uri="{FF2B5EF4-FFF2-40B4-BE49-F238E27FC236}">
                <a16:creationId xmlns:a16="http://schemas.microsoft.com/office/drawing/2014/main" id="{E2BE2882-1396-4A88-B81D-0C3E321116F2}"/>
              </a:ext>
            </a:extLst>
          </p:cNvPr>
          <p:cNvSpPr txBox="1">
            <a:spLocks/>
          </p:cNvSpPr>
          <p:nvPr/>
        </p:nvSpPr>
        <p:spPr>
          <a:xfrm>
            <a:off x="1837536" y="5387476"/>
            <a:ext cx="9554916" cy="1081641"/>
          </a:xfrm>
          <a:prstGeom prst="rect">
            <a:avLst/>
          </a:prstGeom>
        </p:spPr>
        <p:txBody>
          <a:bodyPr vert="horz" lIns="121920" tIns="60960" rIns="121920" bIns="60960" rtlCol="0">
            <a:normAutofit/>
          </a:bodyPr>
          <a:lstStyle>
            <a:lvl1pPr marL="355600" indent="-355600" algn="l" defTabSz="457200" rtl="0" eaLnBrk="1" latinLnBrk="0" hangingPunct="1">
              <a:lnSpc>
                <a:spcPct val="90000"/>
              </a:lnSpc>
              <a:spcBef>
                <a:spcPts val="900"/>
              </a:spcBef>
              <a:spcAft>
                <a:spcPts val="900"/>
              </a:spcAft>
              <a:buSzPct val="120000"/>
              <a:buFontTx/>
              <a:buBlip>
                <a:blip r:embed="rId4"/>
              </a:buBlip>
              <a:defRPr sz="1600" kern="1200">
                <a:solidFill>
                  <a:schemeClr val="accent2"/>
                </a:solidFill>
                <a:latin typeface="Arial"/>
                <a:ea typeface="+mn-ea"/>
                <a:cs typeface="+mn-cs"/>
              </a:defRPr>
            </a:lvl1pPr>
            <a:lvl2pPr marL="720725" indent="-365125" algn="l" defTabSz="457200" rtl="0" eaLnBrk="1" latinLnBrk="0" hangingPunct="1">
              <a:lnSpc>
                <a:spcPct val="90000"/>
              </a:lnSpc>
              <a:spcBef>
                <a:spcPts val="900"/>
              </a:spcBef>
              <a:spcAft>
                <a:spcPts val="900"/>
              </a:spcAft>
              <a:buSzPct val="125000"/>
              <a:buFontTx/>
              <a:buBlip>
                <a:blip r:embed="rId4"/>
              </a:buBlip>
              <a:defRPr sz="1400" kern="1200">
                <a:solidFill>
                  <a:schemeClr val="accent2"/>
                </a:solidFill>
                <a:latin typeface="Arial"/>
                <a:ea typeface="+mn-ea"/>
                <a:cs typeface="+mn-cs"/>
              </a:defRPr>
            </a:lvl2pPr>
            <a:lvl3pPr marL="893763" indent="-173038" algn="l" defTabSz="457200" rtl="0" eaLnBrk="1" latinLnBrk="0" hangingPunct="1">
              <a:lnSpc>
                <a:spcPct val="90000"/>
              </a:lnSpc>
              <a:spcBef>
                <a:spcPts val="900"/>
              </a:spcBef>
              <a:spcAft>
                <a:spcPts val="900"/>
              </a:spcAft>
              <a:buFont typeface="Lucida Grande"/>
              <a:buChar char="-"/>
              <a:tabLst/>
              <a:defRPr sz="1200" kern="1200">
                <a:solidFill>
                  <a:schemeClr val="accent2"/>
                </a:solidFill>
                <a:latin typeface="Arial"/>
                <a:ea typeface="+mn-ea"/>
                <a:cs typeface="+mn-cs"/>
              </a:defRPr>
            </a:lvl3pPr>
            <a:lvl4pPr marL="1076325" indent="-182563" algn="l" defTabSz="457200" rtl="0" eaLnBrk="1" latinLnBrk="0" hangingPunct="1">
              <a:lnSpc>
                <a:spcPct val="90000"/>
              </a:lnSpc>
              <a:spcBef>
                <a:spcPts val="900"/>
              </a:spcBef>
              <a:spcAft>
                <a:spcPts val="900"/>
              </a:spcAft>
              <a:buFont typeface="Arial"/>
              <a:buChar char="–"/>
              <a:defRPr sz="1100" kern="1200">
                <a:solidFill>
                  <a:schemeClr val="accent2"/>
                </a:solidFill>
                <a:latin typeface="Arial"/>
                <a:ea typeface="+mn-ea"/>
                <a:cs typeface="+mn-cs"/>
              </a:defRPr>
            </a:lvl4pPr>
            <a:lvl5pPr marL="2057400" indent="-228600" algn="l" defTabSz="457200" rtl="0" eaLnBrk="1" latinLnBrk="0" hangingPunct="1">
              <a:spcBef>
                <a:spcPct val="20000"/>
              </a:spcBef>
              <a:buFont typeface="Arial"/>
              <a:buChar char="»"/>
              <a:defRPr sz="1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67" dirty="0">
                <a:solidFill>
                  <a:schemeClr val="tx1"/>
                </a:solidFill>
              </a:rPr>
              <a:t>Example of innovation on 3D Ultrasound segmentation, combining deep learning with traditional segmentation techniques (published in CMBBE)</a:t>
            </a:r>
          </a:p>
        </p:txBody>
      </p:sp>
      <p:pic>
        <p:nvPicPr>
          <p:cNvPr id="4" name="Picture 3">
            <a:extLst>
              <a:ext uri="{FF2B5EF4-FFF2-40B4-BE49-F238E27FC236}">
                <a16:creationId xmlns:a16="http://schemas.microsoft.com/office/drawing/2014/main" id="{9A174A3E-1379-B1C5-E863-2C4A198B3AF1}"/>
              </a:ext>
            </a:extLst>
          </p:cNvPr>
          <p:cNvPicPr>
            <a:picLocks noChangeAspect="1"/>
          </p:cNvPicPr>
          <p:nvPr/>
        </p:nvPicPr>
        <p:blipFill>
          <a:blip r:embed="rId5"/>
          <a:stretch>
            <a:fillRect/>
          </a:stretch>
        </p:blipFill>
        <p:spPr>
          <a:xfrm>
            <a:off x="1041965" y="1826601"/>
            <a:ext cx="7772400" cy="3391592"/>
          </a:xfrm>
          <a:prstGeom prst="rect">
            <a:avLst/>
          </a:prstGeom>
        </p:spPr>
      </p:pic>
      <p:sp>
        <p:nvSpPr>
          <p:cNvPr id="8" name="Content Placeholder 7">
            <a:extLst>
              <a:ext uri="{FF2B5EF4-FFF2-40B4-BE49-F238E27FC236}">
                <a16:creationId xmlns:a16="http://schemas.microsoft.com/office/drawing/2014/main" id="{0959F442-3DC1-F008-966D-E46EF901FA11}"/>
              </a:ext>
            </a:extLst>
          </p:cNvPr>
          <p:cNvSpPr>
            <a:spLocks noGrp="1"/>
          </p:cNvSpPr>
          <p:nvPr>
            <p:ph sz="quarter" idx="13"/>
          </p:nvPr>
        </p:nvSpPr>
        <p:spPr/>
        <p:txBody>
          <a:bodyPr/>
          <a:lstStyle/>
          <a:p>
            <a:endParaRPr lang="fr-CA"/>
          </a:p>
        </p:txBody>
      </p:sp>
    </p:spTree>
    <p:extLst>
      <p:ext uri="{BB962C8B-B14F-4D97-AF65-F5344CB8AC3E}">
        <p14:creationId xmlns:p14="http://schemas.microsoft.com/office/powerpoint/2010/main" val="7849960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06001-6A67-09E2-78BF-0E49EAF5C311}"/>
              </a:ext>
            </a:extLst>
          </p:cNvPr>
          <p:cNvSpPr>
            <a:spLocks noGrp="1"/>
          </p:cNvSpPr>
          <p:nvPr>
            <p:ph type="title"/>
          </p:nvPr>
        </p:nvSpPr>
        <p:spPr>
          <a:xfrm>
            <a:off x="3366846" y="236568"/>
            <a:ext cx="6404474" cy="688465"/>
          </a:xfrm>
        </p:spPr>
        <p:txBody>
          <a:bodyPr vert="horz" lIns="91440" tIns="45720" rIns="91440" bIns="45720" rtlCol="0" anchor="t">
            <a:normAutofit/>
          </a:bodyPr>
          <a:lstStyle/>
          <a:p>
            <a:r>
              <a:rPr lang="en-US" sz="4000" kern="1200" dirty="0">
                <a:solidFill>
                  <a:srgbClr val="7030A0"/>
                </a:solidFill>
                <a:ea typeface="+mj-ea"/>
                <a:cs typeface="+mj-cs"/>
              </a:rPr>
              <a:t>Clinical Decision Making</a:t>
            </a:r>
          </a:p>
        </p:txBody>
      </p:sp>
      <p:grpSp>
        <p:nvGrpSpPr>
          <p:cNvPr id="14" name="Group 13">
            <a:extLst>
              <a:ext uri="{FF2B5EF4-FFF2-40B4-BE49-F238E27FC236}">
                <a16:creationId xmlns:a16="http://schemas.microsoft.com/office/drawing/2014/main" id="{36F3F807-D713-CA40-3016-75F2B9FC18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5" name="Rectangle 14">
              <a:extLst>
                <a:ext uri="{FF2B5EF4-FFF2-40B4-BE49-F238E27FC236}">
                  <a16:creationId xmlns:a16="http://schemas.microsoft.com/office/drawing/2014/main" id="{6054E88D-3E74-5244-31EA-ABFF2E7062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5FF9413-C1B8-35BB-A82B-903C53628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Content Placeholder 6">
            <a:extLst>
              <a:ext uri="{FF2B5EF4-FFF2-40B4-BE49-F238E27FC236}">
                <a16:creationId xmlns:a16="http://schemas.microsoft.com/office/drawing/2014/main" id="{13312EE3-4F65-B7D0-F929-3D7149BD20FF}"/>
              </a:ext>
            </a:extLst>
          </p:cNvPr>
          <p:cNvSpPr>
            <a:spLocks/>
          </p:cNvSpPr>
          <p:nvPr/>
        </p:nvSpPr>
        <p:spPr>
          <a:xfrm>
            <a:off x="123362" y="1137684"/>
            <a:ext cx="4150149" cy="4657060"/>
          </a:xfrm>
          <a:prstGeom prst="rect">
            <a:avLst/>
          </a:prstGeom>
        </p:spPr>
        <p:txBody>
          <a:bodyPr/>
          <a:lstStyle/>
          <a:p>
            <a:pPr marL="285750" indent="-285750">
              <a:buFont typeface="Arial" panose="020B0604020202020204" pitchFamily="34" charset="0"/>
              <a:buChar char="•"/>
            </a:pPr>
            <a:r>
              <a:rPr lang="en-US" sz="2000" b="1" dirty="0">
                <a:solidFill>
                  <a:srgbClr val="7030A0"/>
                </a:solidFill>
              </a:rPr>
              <a:t>Current guidelines focus on symptom status and key echo parameters to determine eligibility for intervention.</a:t>
            </a:r>
          </a:p>
          <a:p>
            <a:pPr marL="285750" indent="-285750">
              <a:buFont typeface="Arial" panose="020B0604020202020204" pitchFamily="34" charset="0"/>
              <a:buChar char="•"/>
            </a:pPr>
            <a:endParaRPr lang="en-US" sz="2000" b="1" dirty="0">
              <a:solidFill>
                <a:srgbClr val="7030A0"/>
              </a:solidFill>
            </a:endParaRPr>
          </a:p>
          <a:p>
            <a:pPr marL="285750" indent="-285750">
              <a:buFont typeface="Arial" panose="020B0604020202020204" pitchFamily="34" charset="0"/>
              <a:buChar char="•"/>
            </a:pPr>
            <a:r>
              <a:rPr lang="en-US" sz="2000" b="1" dirty="0">
                <a:solidFill>
                  <a:srgbClr val="7030A0"/>
                </a:solidFill>
              </a:rPr>
              <a:t>Advances in imaging and a better understanding of ventricular function using modalities such as MRI and CT scan may provide more insight into optimal timing of intervention for patients.</a:t>
            </a:r>
          </a:p>
          <a:p>
            <a:pPr marL="285750" indent="-285750">
              <a:buFont typeface="Arial" panose="020B0604020202020204" pitchFamily="34" charset="0"/>
              <a:buChar char="•"/>
            </a:pPr>
            <a:endParaRPr lang="en-US" sz="2000" b="1" dirty="0">
              <a:solidFill>
                <a:srgbClr val="7030A0"/>
              </a:solidFill>
            </a:endParaRPr>
          </a:p>
          <a:p>
            <a:pPr marL="285750" indent="-285750">
              <a:buFont typeface="Arial" panose="020B0604020202020204" pitchFamily="34" charset="0"/>
              <a:buChar char="•"/>
            </a:pPr>
            <a:r>
              <a:rPr lang="en-US" sz="2000" b="1" dirty="0">
                <a:solidFill>
                  <a:srgbClr val="7030A0"/>
                </a:solidFill>
              </a:rPr>
              <a:t>Utilization of biomarkers and better phenotyping of patients to select appropriate intervention. </a:t>
            </a:r>
          </a:p>
          <a:p>
            <a:pPr marL="285750" indent="-285750">
              <a:buFont typeface="Arial" panose="020B0604020202020204" pitchFamily="34" charset="0"/>
              <a:buChar char="•"/>
            </a:pPr>
            <a:endParaRPr lang="en-US" sz="2000" b="1" dirty="0">
              <a:solidFill>
                <a:srgbClr val="7030A0"/>
              </a:solidFill>
            </a:endParaRPr>
          </a:p>
        </p:txBody>
      </p:sp>
      <p:sp>
        <p:nvSpPr>
          <p:cNvPr id="4" name="Rectangle 3" descr="Stopwatch">
            <a:extLst>
              <a:ext uri="{FF2B5EF4-FFF2-40B4-BE49-F238E27FC236}">
                <a16:creationId xmlns:a16="http://schemas.microsoft.com/office/drawing/2014/main" id="{13B44FB2-0F4E-4CCC-6885-5C9FDF9E2DAD}"/>
              </a:ext>
            </a:extLst>
          </p:cNvPr>
          <p:cNvSpPr/>
          <p:nvPr/>
        </p:nvSpPr>
        <p:spPr>
          <a:xfrm>
            <a:off x="2653236" y="236568"/>
            <a:ext cx="712382" cy="688464"/>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a:lstStyle/>
          <a:p>
            <a:endParaRPr lang="en-US"/>
          </a:p>
        </p:txBody>
      </p:sp>
      <p:pic>
        <p:nvPicPr>
          <p:cNvPr id="8" name="Picture 7" descr="A diagram of a patient's surgery&#10;&#10;Description automatically generated">
            <a:extLst>
              <a:ext uri="{FF2B5EF4-FFF2-40B4-BE49-F238E27FC236}">
                <a16:creationId xmlns:a16="http://schemas.microsoft.com/office/drawing/2014/main" id="{FEF35314-34D9-57FE-6D52-99C1D038DAD7}"/>
              </a:ext>
            </a:extLst>
          </p:cNvPr>
          <p:cNvPicPr>
            <a:picLocks noChangeAspect="1"/>
          </p:cNvPicPr>
          <p:nvPr/>
        </p:nvPicPr>
        <p:blipFill>
          <a:blip r:embed="rId4"/>
          <a:stretch>
            <a:fillRect/>
          </a:stretch>
        </p:blipFill>
        <p:spPr>
          <a:xfrm>
            <a:off x="4372747" y="1868376"/>
            <a:ext cx="4700171" cy="3515254"/>
          </a:xfrm>
          <a:prstGeom prst="rect">
            <a:avLst/>
          </a:prstGeom>
          <a:ln>
            <a:solidFill>
              <a:schemeClr val="tx1"/>
            </a:solidFill>
          </a:ln>
        </p:spPr>
      </p:pic>
      <p:pic>
        <p:nvPicPr>
          <p:cNvPr id="9" name="Picture 8" descr="A diagram of a patient's condition&#10;&#10;Description automatically generated">
            <a:extLst>
              <a:ext uri="{FF2B5EF4-FFF2-40B4-BE49-F238E27FC236}">
                <a16:creationId xmlns:a16="http://schemas.microsoft.com/office/drawing/2014/main" id="{23E13744-F841-79E4-32D1-D7524342CDAB}"/>
              </a:ext>
            </a:extLst>
          </p:cNvPr>
          <p:cNvPicPr>
            <a:picLocks noChangeAspect="1"/>
          </p:cNvPicPr>
          <p:nvPr/>
        </p:nvPicPr>
        <p:blipFill>
          <a:blip r:embed="rId5"/>
          <a:stretch>
            <a:fillRect/>
          </a:stretch>
        </p:blipFill>
        <p:spPr>
          <a:xfrm>
            <a:off x="9120453" y="1277263"/>
            <a:ext cx="2916286" cy="4106367"/>
          </a:xfrm>
          <a:prstGeom prst="rect">
            <a:avLst/>
          </a:prstGeom>
          <a:ln>
            <a:solidFill>
              <a:schemeClr val="tx1"/>
            </a:solidFill>
          </a:ln>
        </p:spPr>
      </p:pic>
    </p:spTree>
    <p:extLst>
      <p:ext uri="{BB962C8B-B14F-4D97-AF65-F5344CB8AC3E}">
        <p14:creationId xmlns:p14="http://schemas.microsoft.com/office/powerpoint/2010/main" val="5740474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06001-6A67-09E2-78BF-0E49EAF5C311}"/>
              </a:ext>
            </a:extLst>
          </p:cNvPr>
          <p:cNvSpPr>
            <a:spLocks noGrp="1"/>
          </p:cNvSpPr>
          <p:nvPr>
            <p:ph type="title"/>
          </p:nvPr>
        </p:nvSpPr>
        <p:spPr>
          <a:xfrm>
            <a:off x="258792" y="224288"/>
            <a:ext cx="11680166" cy="565542"/>
          </a:xfrm>
        </p:spPr>
        <p:txBody>
          <a:bodyPr>
            <a:normAutofit fontScale="90000"/>
          </a:bodyPr>
          <a:lstStyle/>
          <a:p>
            <a:pPr algn="ctr"/>
            <a:r>
              <a:rPr lang="en-US" dirty="0"/>
              <a:t>Clinical Decision Making</a:t>
            </a:r>
          </a:p>
        </p:txBody>
      </p:sp>
      <p:sp>
        <p:nvSpPr>
          <p:cNvPr id="3" name="Content Placeholder 2">
            <a:extLst>
              <a:ext uri="{FF2B5EF4-FFF2-40B4-BE49-F238E27FC236}">
                <a16:creationId xmlns:a16="http://schemas.microsoft.com/office/drawing/2014/main" id="{79A39ABE-1BB4-DCE3-691D-075B8DF187E9}"/>
              </a:ext>
            </a:extLst>
          </p:cNvPr>
          <p:cNvSpPr>
            <a:spLocks noGrp="1"/>
          </p:cNvSpPr>
          <p:nvPr>
            <p:ph sz="quarter" idx="13"/>
          </p:nvPr>
        </p:nvSpPr>
        <p:spPr>
          <a:xfrm>
            <a:off x="294300" y="1041690"/>
            <a:ext cx="5801699" cy="4625463"/>
          </a:xfrm>
        </p:spPr>
        <p:txBody>
          <a:bodyPr>
            <a:normAutofit/>
          </a:bodyPr>
          <a:lstStyle/>
          <a:p>
            <a:pPr marL="0" indent="0" algn="ctr">
              <a:buNone/>
            </a:pPr>
            <a:r>
              <a:rPr lang="en-US" b="0" dirty="0"/>
              <a:t>Machine learning may be able to extract valuable insights from complex echocardiographic data and uncover subgroups within patient populations and reveal connections that traditional statistical techniques cannot identify. </a:t>
            </a:r>
          </a:p>
          <a:p>
            <a:pPr marL="0" indent="0" algn="ctr">
              <a:buNone/>
            </a:pPr>
            <a:endParaRPr lang="en-US" b="0" dirty="0"/>
          </a:p>
          <a:p>
            <a:pPr marL="0" indent="0" algn="ctr">
              <a:buNone/>
            </a:pPr>
            <a:r>
              <a:rPr lang="en-US" i="1" dirty="0"/>
              <a:t>Understanding patients and their unique characteristics may help us understanding the best timing for intervention.</a:t>
            </a:r>
          </a:p>
        </p:txBody>
      </p:sp>
      <p:sp>
        <p:nvSpPr>
          <p:cNvPr id="4" name="Rectangle 3" descr="Stopwatch">
            <a:extLst>
              <a:ext uri="{FF2B5EF4-FFF2-40B4-BE49-F238E27FC236}">
                <a16:creationId xmlns:a16="http://schemas.microsoft.com/office/drawing/2014/main" id="{13B44FB2-0F4E-4CCC-6885-5C9FDF9E2DAD}"/>
              </a:ext>
            </a:extLst>
          </p:cNvPr>
          <p:cNvSpPr/>
          <p:nvPr/>
        </p:nvSpPr>
        <p:spPr>
          <a:xfrm>
            <a:off x="2380724" y="98358"/>
            <a:ext cx="949038" cy="817402"/>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a:lstStyle/>
          <a:p>
            <a:endParaRPr lang="en-US"/>
          </a:p>
        </p:txBody>
      </p:sp>
      <p:pic>
        <p:nvPicPr>
          <p:cNvPr id="5" name="Picture 4">
            <a:extLst>
              <a:ext uri="{FF2B5EF4-FFF2-40B4-BE49-F238E27FC236}">
                <a16:creationId xmlns:a16="http://schemas.microsoft.com/office/drawing/2014/main" id="{6EBAF6A7-8FE2-6526-A238-86F867D36B04}"/>
              </a:ext>
            </a:extLst>
          </p:cNvPr>
          <p:cNvPicPr>
            <a:picLocks noChangeAspect="1"/>
          </p:cNvPicPr>
          <p:nvPr/>
        </p:nvPicPr>
        <p:blipFill>
          <a:blip r:embed="rId4"/>
          <a:stretch>
            <a:fillRect/>
          </a:stretch>
        </p:blipFill>
        <p:spPr>
          <a:xfrm>
            <a:off x="6362696" y="956930"/>
            <a:ext cx="5535004" cy="5111241"/>
          </a:xfrm>
          <a:prstGeom prst="rect">
            <a:avLst/>
          </a:prstGeom>
        </p:spPr>
      </p:pic>
    </p:spTree>
    <p:extLst>
      <p:ext uri="{BB962C8B-B14F-4D97-AF65-F5344CB8AC3E}">
        <p14:creationId xmlns:p14="http://schemas.microsoft.com/office/powerpoint/2010/main" val="30173833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0E9ED-1885-CFF3-7EF1-8D0F7120588D}"/>
              </a:ext>
            </a:extLst>
          </p:cNvPr>
          <p:cNvSpPr>
            <a:spLocks noGrp="1"/>
          </p:cNvSpPr>
          <p:nvPr>
            <p:ph type="title"/>
          </p:nvPr>
        </p:nvSpPr>
        <p:spPr>
          <a:xfrm>
            <a:off x="258792" y="224287"/>
            <a:ext cx="11680166" cy="849601"/>
          </a:xfrm>
        </p:spPr>
        <p:txBody>
          <a:bodyPr/>
          <a:lstStyle/>
          <a:p>
            <a:pPr algn="ctr"/>
            <a:r>
              <a:rPr lang="en-US" dirty="0"/>
              <a:t>Transcatheter Therapies</a:t>
            </a:r>
          </a:p>
        </p:txBody>
      </p:sp>
      <p:sp>
        <p:nvSpPr>
          <p:cNvPr id="3" name="Content Placeholder 2">
            <a:extLst>
              <a:ext uri="{FF2B5EF4-FFF2-40B4-BE49-F238E27FC236}">
                <a16:creationId xmlns:a16="http://schemas.microsoft.com/office/drawing/2014/main" id="{E34810B0-7954-A67F-79BF-F9E138C92A6F}"/>
              </a:ext>
            </a:extLst>
          </p:cNvPr>
          <p:cNvSpPr>
            <a:spLocks noGrp="1"/>
          </p:cNvSpPr>
          <p:nvPr>
            <p:ph sz="quarter" idx="13"/>
          </p:nvPr>
        </p:nvSpPr>
        <p:spPr>
          <a:xfrm>
            <a:off x="609599" y="1307805"/>
            <a:ext cx="10916094" cy="4019107"/>
          </a:xfrm>
        </p:spPr>
        <p:txBody>
          <a:bodyPr>
            <a:normAutofit fontScale="92500" lnSpcReduction="10000"/>
          </a:bodyPr>
          <a:lstStyle/>
          <a:p>
            <a:r>
              <a:rPr lang="en-US" b="0" dirty="0"/>
              <a:t>The heart team collaboration has led to opportunities for patients to have a more comprehensive approach to treatment options, including surgical repair and the birth of new approaches for mitral annular calcification.</a:t>
            </a:r>
          </a:p>
          <a:p>
            <a:endParaRPr lang="en-US" b="0" dirty="0"/>
          </a:p>
          <a:p>
            <a:r>
              <a:rPr lang="en-US" b="0" dirty="0"/>
              <a:t>A new understanding on the impact of atrial arrhythmias, particularly AFIB in the development of atrial functional mitral regurgitation, may add EP as an additional member to the heart team.</a:t>
            </a:r>
          </a:p>
          <a:p>
            <a:endParaRPr lang="en-US" b="0" dirty="0"/>
          </a:p>
          <a:p>
            <a:r>
              <a:rPr lang="en-US" b="0" dirty="0"/>
              <a:t>TEER remains the dominant transcatheter strategy for repair with a better understanding of patient selection in more complex anatomy and outcomes.</a:t>
            </a:r>
          </a:p>
        </p:txBody>
      </p:sp>
      <p:sp>
        <p:nvSpPr>
          <p:cNvPr id="4" name="Rectangle 3" descr="Tools">
            <a:extLst>
              <a:ext uri="{FF2B5EF4-FFF2-40B4-BE49-F238E27FC236}">
                <a16:creationId xmlns:a16="http://schemas.microsoft.com/office/drawing/2014/main" id="{584C2951-536D-33ED-3EE8-E0A9EEA509B2}"/>
              </a:ext>
            </a:extLst>
          </p:cNvPr>
          <p:cNvSpPr/>
          <p:nvPr/>
        </p:nvSpPr>
        <p:spPr>
          <a:xfrm>
            <a:off x="2396674" y="224287"/>
            <a:ext cx="678876" cy="678876"/>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a:lstStyle/>
          <a:p>
            <a:endParaRPr lang="en-US"/>
          </a:p>
        </p:txBody>
      </p:sp>
    </p:spTree>
    <p:extLst>
      <p:ext uri="{BB962C8B-B14F-4D97-AF65-F5344CB8AC3E}">
        <p14:creationId xmlns:p14="http://schemas.microsoft.com/office/powerpoint/2010/main" val="15249101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760" y="1"/>
            <a:ext cx="10698480" cy="871869"/>
          </a:xfrm>
        </p:spPr>
        <p:txBody>
          <a:bodyPr>
            <a:normAutofit/>
          </a:bodyPr>
          <a:lstStyle/>
          <a:p>
            <a:pPr algn="ctr"/>
            <a:r>
              <a:rPr lang="en-US" dirty="0">
                <a:solidFill>
                  <a:srgbClr val="7030A0"/>
                </a:solidFill>
                <a:effectLst>
                  <a:outerShdw blurRad="50800" dist="38100" dir="2700000" algn="tl" rotWithShape="0">
                    <a:schemeClr val="bg1">
                      <a:lumMod val="75000"/>
                      <a:alpha val="40000"/>
                    </a:schemeClr>
                  </a:outerShdw>
                </a:effectLst>
              </a:rPr>
              <a:t>In 2023, TMVR is Struggling? And Why? </a:t>
            </a:r>
            <a:endParaRPr lang="en-US" i="1" dirty="0">
              <a:solidFill>
                <a:srgbClr val="7030A0"/>
              </a:solidFill>
              <a:effectLst>
                <a:outerShdw blurRad="50800" dist="38100" dir="2700000" algn="tl" rotWithShape="0">
                  <a:schemeClr val="bg1">
                    <a:lumMod val="75000"/>
                    <a:alpha val="40000"/>
                  </a:schemeClr>
                </a:outerShdw>
              </a:effectLst>
            </a:endParaRPr>
          </a:p>
        </p:txBody>
      </p:sp>
      <p:graphicFrame>
        <p:nvGraphicFramePr>
          <p:cNvPr id="7" name="Content Placeholder 6">
            <a:extLst>
              <a:ext uri="{FF2B5EF4-FFF2-40B4-BE49-F238E27FC236}">
                <a16:creationId xmlns:a16="http://schemas.microsoft.com/office/drawing/2014/main" id="{047A5091-B269-A00C-F13E-BD3D306A04E6}"/>
              </a:ext>
            </a:extLst>
          </p:cNvPr>
          <p:cNvGraphicFramePr>
            <a:graphicFrameLocks noGrp="1"/>
          </p:cNvGraphicFramePr>
          <p:nvPr>
            <p:ph idx="1"/>
            <p:extLst>
              <p:ext uri="{D42A27DB-BD31-4B8C-83A1-F6EECF244321}">
                <p14:modId xmlns:p14="http://schemas.microsoft.com/office/powerpoint/2010/main" val="1726429995"/>
              </p:ext>
            </p:extLst>
          </p:nvPr>
        </p:nvGraphicFramePr>
        <p:xfrm>
          <a:off x="956807" y="871870"/>
          <a:ext cx="10698480" cy="49731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CD0EBFC2-0C62-7B00-D666-B2F8D560AC60}"/>
              </a:ext>
            </a:extLst>
          </p:cNvPr>
          <p:cNvSpPr txBox="1"/>
          <p:nvPr/>
        </p:nvSpPr>
        <p:spPr>
          <a:xfrm>
            <a:off x="2626242" y="6315740"/>
            <a:ext cx="6124353" cy="369332"/>
          </a:xfrm>
          <a:prstGeom prst="rect">
            <a:avLst/>
          </a:prstGeom>
          <a:noFill/>
        </p:spPr>
        <p:txBody>
          <a:bodyPr wrap="square" rtlCol="0">
            <a:spAutoFit/>
          </a:bodyPr>
          <a:lstStyle/>
          <a:p>
            <a:pPr algn="ctr"/>
            <a:r>
              <a:rPr lang="en-US" i="1" dirty="0">
                <a:solidFill>
                  <a:schemeClr val="bg1"/>
                </a:solidFill>
              </a:rPr>
              <a:t>Courtesy of Isaac George, MD</a:t>
            </a:r>
          </a:p>
        </p:txBody>
      </p:sp>
    </p:spTree>
    <p:extLst>
      <p:ext uri="{BB962C8B-B14F-4D97-AF65-F5344CB8AC3E}">
        <p14:creationId xmlns:p14="http://schemas.microsoft.com/office/powerpoint/2010/main" val="30818399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F63BD0E-4A00-4A86-9139-7C64F701BE3B}"/>
              </a:ext>
            </a:extLst>
          </p:cNvPr>
          <p:cNvSpPr>
            <a:spLocks noGrp="1"/>
          </p:cNvSpPr>
          <p:nvPr>
            <p:ph type="ctrTitle"/>
          </p:nvPr>
        </p:nvSpPr>
        <p:spPr>
          <a:xfrm>
            <a:off x="210665" y="2062885"/>
            <a:ext cx="11766431" cy="2278781"/>
          </a:xfrm>
        </p:spPr>
        <p:txBody>
          <a:bodyPr>
            <a:normAutofit fontScale="90000"/>
          </a:bodyPr>
          <a:lstStyle/>
          <a:p>
            <a:r>
              <a:rPr lang="en-US" dirty="0"/>
              <a:t>Where will </a:t>
            </a:r>
            <a:r>
              <a:rPr lang="en-US" i="1" dirty="0"/>
              <a:t>Mitral Valve Disease Therapy </a:t>
            </a:r>
            <a:br>
              <a:rPr lang="en-US" dirty="0"/>
            </a:br>
            <a:r>
              <a:rPr lang="en-US" dirty="0"/>
              <a:t>be in 2030?</a:t>
            </a:r>
          </a:p>
        </p:txBody>
      </p:sp>
      <p:sp>
        <p:nvSpPr>
          <p:cNvPr id="5" name="Subtitle 4">
            <a:extLst>
              <a:ext uri="{FF2B5EF4-FFF2-40B4-BE49-F238E27FC236}">
                <a16:creationId xmlns:a16="http://schemas.microsoft.com/office/drawing/2014/main" id="{D6662E45-5787-4F87-A535-8FE920AC22B3}"/>
              </a:ext>
            </a:extLst>
          </p:cNvPr>
          <p:cNvSpPr>
            <a:spLocks noGrp="1"/>
          </p:cNvSpPr>
          <p:nvPr>
            <p:ph type="subTitle" idx="1"/>
          </p:nvPr>
        </p:nvSpPr>
        <p:spPr>
          <a:xfrm>
            <a:off x="210666" y="4639377"/>
            <a:ext cx="11766431" cy="1978921"/>
          </a:xfrm>
        </p:spPr>
        <p:txBody>
          <a:bodyPr/>
          <a:lstStyle/>
          <a:p>
            <a:r>
              <a:rPr lang="en-US" sz="3200" dirty="0"/>
              <a:t>Anita W. Asgar MD, MSc, FACC, FSCAI</a:t>
            </a:r>
          </a:p>
          <a:p>
            <a:r>
              <a:rPr lang="en-US" dirty="0"/>
              <a:t>Medical Director, Structural Heart Program</a:t>
            </a:r>
          </a:p>
          <a:p>
            <a:r>
              <a:rPr lang="en-US" dirty="0"/>
              <a:t>Montreal Heart Institute</a:t>
            </a:r>
          </a:p>
        </p:txBody>
      </p:sp>
    </p:spTree>
    <p:extLst>
      <p:ext uri="{BB962C8B-B14F-4D97-AF65-F5344CB8AC3E}">
        <p14:creationId xmlns:p14="http://schemas.microsoft.com/office/powerpoint/2010/main" val="2879809144"/>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5D41B-B42C-F27F-4D7F-171E84906D0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A402744-4666-69D5-5618-7C0834E877BE}"/>
              </a:ext>
            </a:extLst>
          </p:cNvPr>
          <p:cNvSpPr>
            <a:spLocks noGrp="1"/>
          </p:cNvSpPr>
          <p:nvPr>
            <p:ph idx="1"/>
          </p:nvPr>
        </p:nvSpPr>
        <p:spPr/>
        <p:txBody>
          <a:bodyPr/>
          <a:lstStyle/>
          <a:p>
            <a:endParaRPr lang="en-US"/>
          </a:p>
        </p:txBody>
      </p:sp>
      <p:pic>
        <p:nvPicPr>
          <p:cNvPr id="10242" name="Picture 2" descr="2030 Vision: Futurist's Predictions for 2030">
            <a:extLst>
              <a:ext uri="{FF2B5EF4-FFF2-40B4-BE49-F238E27FC236}">
                <a16:creationId xmlns:a16="http://schemas.microsoft.com/office/drawing/2014/main" id="{5DFC68CD-26D7-E388-9291-B1B4BF0ED2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1A42A6E-3FA6-F07A-3A05-5E417169D6F6}"/>
              </a:ext>
            </a:extLst>
          </p:cNvPr>
          <p:cNvSpPr txBox="1"/>
          <p:nvPr/>
        </p:nvSpPr>
        <p:spPr>
          <a:xfrm>
            <a:off x="1371600" y="2232838"/>
            <a:ext cx="4926419" cy="954107"/>
          </a:xfrm>
          <a:prstGeom prst="rect">
            <a:avLst/>
          </a:prstGeom>
          <a:solidFill>
            <a:schemeClr val="accent4">
              <a:lumMod val="60000"/>
              <a:lumOff val="40000"/>
            </a:schemeClr>
          </a:solidFill>
          <a:ln w="38100">
            <a:solidFill>
              <a:schemeClr val="tx1"/>
            </a:solidFill>
          </a:ln>
        </p:spPr>
        <p:txBody>
          <a:bodyPr wrap="square" rtlCol="0">
            <a:spAutoFit/>
          </a:bodyPr>
          <a:lstStyle/>
          <a:p>
            <a:pPr algn="ctr"/>
            <a:r>
              <a:rPr lang="en-US" sz="2800" b="1" dirty="0">
                <a:solidFill>
                  <a:sysClr val="windowText" lastClr="000000"/>
                </a:solidFill>
              </a:rPr>
              <a:t>Structural Interventional Cardiologist’s</a:t>
            </a:r>
          </a:p>
        </p:txBody>
      </p:sp>
    </p:spTree>
    <p:extLst>
      <p:ext uri="{BB962C8B-B14F-4D97-AF65-F5344CB8AC3E}">
        <p14:creationId xmlns:p14="http://schemas.microsoft.com/office/powerpoint/2010/main" val="1526564098"/>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25EF6-ADC0-7A1A-3256-809398BF1042}"/>
              </a:ext>
            </a:extLst>
          </p:cNvPr>
          <p:cNvSpPr>
            <a:spLocks noGrp="1"/>
          </p:cNvSpPr>
          <p:nvPr>
            <p:ph type="title"/>
          </p:nvPr>
        </p:nvSpPr>
        <p:spPr>
          <a:xfrm>
            <a:off x="248159" y="37097"/>
            <a:ext cx="11680166" cy="1466401"/>
          </a:xfrm>
        </p:spPr>
        <p:txBody>
          <a:bodyPr/>
          <a:lstStyle/>
          <a:p>
            <a:pPr algn="ctr"/>
            <a:r>
              <a:rPr lang="en-US" dirty="0"/>
              <a:t>Mitral Valve Disease Therapy in 2030…</a:t>
            </a:r>
          </a:p>
        </p:txBody>
      </p:sp>
      <p:graphicFrame>
        <p:nvGraphicFramePr>
          <p:cNvPr id="4" name="Content Placeholder 3">
            <a:extLst>
              <a:ext uri="{FF2B5EF4-FFF2-40B4-BE49-F238E27FC236}">
                <a16:creationId xmlns:a16="http://schemas.microsoft.com/office/drawing/2014/main" id="{E8967AA0-EA24-A5B8-3E16-27AFBAC35C45}"/>
              </a:ext>
            </a:extLst>
          </p:cNvPr>
          <p:cNvGraphicFramePr>
            <a:graphicFrameLocks noGrp="1"/>
          </p:cNvGraphicFramePr>
          <p:nvPr>
            <p:ph idx="1"/>
            <p:extLst>
              <p:ext uri="{D42A27DB-BD31-4B8C-83A1-F6EECF244321}">
                <p14:modId xmlns:p14="http://schemas.microsoft.com/office/powerpoint/2010/main" val="2766983934"/>
              </p:ext>
            </p:extLst>
          </p:nvPr>
        </p:nvGraphicFramePr>
        <p:xfrm>
          <a:off x="118893" y="1511934"/>
          <a:ext cx="5420672" cy="43211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Content Placeholder 3">
            <a:extLst>
              <a:ext uri="{FF2B5EF4-FFF2-40B4-BE49-F238E27FC236}">
                <a16:creationId xmlns:a16="http://schemas.microsoft.com/office/drawing/2014/main" id="{7A3F49BE-7DF5-5DBB-7F09-85372E72E006}"/>
              </a:ext>
            </a:extLst>
          </p:cNvPr>
          <p:cNvGraphicFramePr>
            <a:graphicFrameLocks/>
          </p:cNvGraphicFramePr>
          <p:nvPr>
            <p:extLst>
              <p:ext uri="{D42A27DB-BD31-4B8C-83A1-F6EECF244321}">
                <p14:modId xmlns:p14="http://schemas.microsoft.com/office/powerpoint/2010/main" val="838534290"/>
              </p:ext>
            </p:extLst>
          </p:nvPr>
        </p:nvGraphicFramePr>
        <p:xfrm>
          <a:off x="6510671" y="1516241"/>
          <a:ext cx="5548264" cy="432117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Right Arrow 6">
            <a:extLst>
              <a:ext uri="{FF2B5EF4-FFF2-40B4-BE49-F238E27FC236}">
                <a16:creationId xmlns:a16="http://schemas.microsoft.com/office/drawing/2014/main" id="{5B44CCB5-128F-9533-E186-AD5741AB191E}"/>
              </a:ext>
            </a:extLst>
          </p:cNvPr>
          <p:cNvSpPr/>
          <p:nvPr/>
        </p:nvSpPr>
        <p:spPr>
          <a:xfrm>
            <a:off x="5103631" y="2822944"/>
            <a:ext cx="1984738" cy="1903228"/>
          </a:xfrm>
          <a:prstGeom prst="right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a:extLst>
              <a:ext uri="{FF2B5EF4-FFF2-40B4-BE49-F238E27FC236}">
                <a16:creationId xmlns:a16="http://schemas.microsoft.com/office/drawing/2014/main" id="{1F83F4D0-4412-1398-A707-5BBB7C3E8FAA}"/>
              </a:ext>
            </a:extLst>
          </p:cNvPr>
          <p:cNvSpPr/>
          <p:nvPr/>
        </p:nvSpPr>
        <p:spPr>
          <a:xfrm>
            <a:off x="5103631" y="3147237"/>
            <a:ext cx="1736648" cy="125464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7874750"/>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84" name="Rectangle 7183">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5">
            <a:extLst>
              <a:ext uri="{FF2B5EF4-FFF2-40B4-BE49-F238E27FC236}">
                <a16:creationId xmlns:a16="http://schemas.microsoft.com/office/drawing/2014/main" id="{E831FF07-183E-DA56-7824-004C5F468FBB}"/>
              </a:ext>
            </a:extLst>
          </p:cNvPr>
          <p:cNvSpPr txBox="1">
            <a:spLocks/>
          </p:cNvSpPr>
          <p:nvPr/>
        </p:nvSpPr>
        <p:spPr>
          <a:xfrm>
            <a:off x="679517" y="23811"/>
            <a:ext cx="6002110" cy="14954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5028A5"/>
                </a:solidFill>
                <a:effectLst>
                  <a:outerShdw blurRad="50800" dist="38100" dir="2700000" algn="tl" rotWithShape="0">
                    <a:prstClr val="black">
                      <a:alpha val="40000"/>
                    </a:prstClr>
                  </a:outerShdw>
                </a:effectLst>
                <a:latin typeface="+mn-lt"/>
                <a:ea typeface="+mj-ea"/>
                <a:cs typeface="+mj-cs"/>
              </a:defRPr>
            </a:lvl1pPr>
          </a:lstStyle>
          <a:p>
            <a:pPr>
              <a:spcAft>
                <a:spcPts val="600"/>
              </a:spcAft>
            </a:pPr>
            <a:r>
              <a:rPr lang="en-US" sz="4000" dirty="0">
                <a:solidFill>
                  <a:srgbClr val="7030A0"/>
                </a:solidFill>
              </a:rPr>
              <a:t>My Predictions for 2030…</a:t>
            </a:r>
          </a:p>
        </p:txBody>
      </p:sp>
      <p:sp>
        <p:nvSpPr>
          <p:cNvPr id="3" name="Content Placeholder 2">
            <a:extLst>
              <a:ext uri="{FF2B5EF4-FFF2-40B4-BE49-F238E27FC236}">
                <a16:creationId xmlns:a16="http://schemas.microsoft.com/office/drawing/2014/main" id="{86D8C74C-3854-A48C-8CD5-50FB15B6C334}"/>
              </a:ext>
            </a:extLst>
          </p:cNvPr>
          <p:cNvSpPr>
            <a:spLocks noGrp="1"/>
          </p:cNvSpPr>
          <p:nvPr>
            <p:ph idx="1"/>
          </p:nvPr>
        </p:nvSpPr>
        <p:spPr>
          <a:xfrm>
            <a:off x="100014" y="1400175"/>
            <a:ext cx="7143750" cy="5243513"/>
          </a:xfrm>
        </p:spPr>
        <p:txBody>
          <a:bodyPr vert="horz" lIns="91440" tIns="45720" rIns="91440" bIns="45720" rtlCol="0">
            <a:noAutofit/>
          </a:bodyPr>
          <a:lstStyle/>
          <a:p>
            <a:pPr marL="457200"/>
            <a:r>
              <a:rPr lang="en-US" sz="2400" b="0" dirty="0">
                <a:solidFill>
                  <a:schemeClr val="tx1"/>
                </a:solidFill>
              </a:rPr>
              <a:t>AI software will evaluate echocardiograms and send automatic referrals for mitral valve disease.</a:t>
            </a:r>
          </a:p>
          <a:p>
            <a:pPr marL="457200"/>
            <a:endParaRPr lang="en-US" sz="2400" b="0" dirty="0">
              <a:solidFill>
                <a:schemeClr val="tx1"/>
              </a:solidFill>
            </a:endParaRPr>
          </a:p>
          <a:p>
            <a:pPr marL="457200"/>
            <a:r>
              <a:rPr lang="en-US" sz="2400" b="0" dirty="0">
                <a:solidFill>
                  <a:schemeClr val="tx1"/>
                </a:solidFill>
              </a:rPr>
              <a:t>Patients with mitral valve disease will undergo a comprehensive evaluation including extensive biomarkers and multimodality imaging to evaluate the disease stage and indications for intervention.</a:t>
            </a:r>
          </a:p>
          <a:p>
            <a:pPr marL="457200"/>
            <a:endParaRPr lang="en-US" sz="2400" b="0" dirty="0">
              <a:solidFill>
                <a:schemeClr val="tx1"/>
              </a:solidFill>
            </a:endParaRPr>
          </a:p>
          <a:p>
            <a:pPr marL="457200"/>
            <a:r>
              <a:rPr lang="en-US" sz="2400" b="0" dirty="0">
                <a:solidFill>
                  <a:schemeClr val="tx1"/>
                </a:solidFill>
              </a:rPr>
              <a:t>Society Guidelines will EVOLVE to include more parameters but be broader in determining timing for intervention depending on the risk of the intervention and the patient’s disease stage.</a:t>
            </a:r>
          </a:p>
        </p:txBody>
      </p:sp>
      <p:pic>
        <p:nvPicPr>
          <p:cNvPr id="7170" name="Picture 2" descr="The crystal ball of cinema: How movies predict the future of technology">
            <a:extLst>
              <a:ext uri="{FF2B5EF4-FFF2-40B4-BE49-F238E27FC236}">
                <a16:creationId xmlns:a16="http://schemas.microsoft.com/office/drawing/2014/main" id="{C5724CD6-9476-6AAE-EA5D-E3009A94D2B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215" r="11986" b="1"/>
          <a:stretch/>
        </p:blipFill>
        <p:spPr bwMode="auto">
          <a:xfrm>
            <a:off x="7361145" y="332554"/>
            <a:ext cx="4508373" cy="6192891"/>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1758225"/>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5">
            <a:extLst>
              <a:ext uri="{FF2B5EF4-FFF2-40B4-BE49-F238E27FC236}">
                <a16:creationId xmlns:a16="http://schemas.microsoft.com/office/drawing/2014/main" id="{E831FF07-183E-DA56-7824-004C5F468FBB}"/>
              </a:ext>
            </a:extLst>
          </p:cNvPr>
          <p:cNvSpPr txBox="1">
            <a:spLocks/>
          </p:cNvSpPr>
          <p:nvPr/>
        </p:nvSpPr>
        <p:spPr>
          <a:xfrm>
            <a:off x="301769" y="195267"/>
            <a:ext cx="6595901" cy="14954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5028A5"/>
                </a:solidFill>
                <a:effectLst>
                  <a:outerShdw blurRad="50800" dist="38100" dir="2700000" algn="tl" rotWithShape="0">
                    <a:prstClr val="black">
                      <a:alpha val="40000"/>
                    </a:prstClr>
                  </a:outerShdw>
                </a:effectLst>
                <a:latin typeface="+mn-lt"/>
                <a:ea typeface="+mj-ea"/>
                <a:cs typeface="+mj-cs"/>
              </a:defRPr>
            </a:lvl1pPr>
          </a:lstStyle>
          <a:p>
            <a:pPr algn="ctr">
              <a:spcAft>
                <a:spcPts val="600"/>
              </a:spcAft>
            </a:pPr>
            <a:r>
              <a:rPr lang="en-US" sz="4000" dirty="0">
                <a:solidFill>
                  <a:srgbClr val="7030A0"/>
                </a:solidFill>
              </a:rPr>
              <a:t>My Predictions for 2030…</a:t>
            </a:r>
          </a:p>
        </p:txBody>
      </p:sp>
      <p:sp>
        <p:nvSpPr>
          <p:cNvPr id="3" name="Content Placeholder 2">
            <a:extLst>
              <a:ext uri="{FF2B5EF4-FFF2-40B4-BE49-F238E27FC236}">
                <a16:creationId xmlns:a16="http://schemas.microsoft.com/office/drawing/2014/main" id="{86D8C74C-3854-A48C-8CD5-50FB15B6C334}"/>
              </a:ext>
            </a:extLst>
          </p:cNvPr>
          <p:cNvSpPr>
            <a:spLocks noGrp="1"/>
          </p:cNvSpPr>
          <p:nvPr>
            <p:ph idx="1"/>
          </p:nvPr>
        </p:nvSpPr>
        <p:spPr>
          <a:xfrm>
            <a:off x="100013" y="1328745"/>
            <a:ext cx="6797657" cy="4643429"/>
          </a:xfrm>
        </p:spPr>
        <p:txBody>
          <a:bodyPr vert="horz" lIns="91440" tIns="45720" rIns="91440" bIns="45720" rtlCol="0">
            <a:noAutofit/>
          </a:bodyPr>
          <a:lstStyle/>
          <a:p>
            <a:endParaRPr lang="en-US" sz="2400" b="0" dirty="0">
              <a:solidFill>
                <a:schemeClr val="tx1"/>
              </a:solidFill>
            </a:endParaRPr>
          </a:p>
          <a:p>
            <a:pPr marL="457200"/>
            <a:r>
              <a:rPr lang="en-US" sz="2400" b="0" dirty="0">
                <a:solidFill>
                  <a:schemeClr val="tx1"/>
                </a:solidFill>
              </a:rPr>
              <a:t>AF ablation will be utilized earlier to “PREVENT” Atrial functional MR</a:t>
            </a:r>
          </a:p>
          <a:p>
            <a:pPr marL="457200"/>
            <a:endParaRPr lang="en-US" sz="2400" b="0" dirty="0">
              <a:solidFill>
                <a:schemeClr val="tx1"/>
              </a:solidFill>
            </a:endParaRPr>
          </a:p>
          <a:p>
            <a:pPr marL="457200"/>
            <a:r>
              <a:rPr lang="en-US" sz="2400" b="0" dirty="0">
                <a:solidFill>
                  <a:schemeClr val="tx1"/>
                </a:solidFill>
              </a:rPr>
              <a:t>TEER will be applied to an even  broader patient risk population.</a:t>
            </a:r>
          </a:p>
          <a:p>
            <a:pPr marL="457200"/>
            <a:endParaRPr lang="en-US" sz="2400" b="0" dirty="0">
              <a:solidFill>
                <a:schemeClr val="tx1"/>
              </a:solidFill>
            </a:endParaRPr>
          </a:p>
          <a:p>
            <a:pPr marL="457200"/>
            <a:r>
              <a:rPr lang="en-US" sz="2400" b="0" dirty="0">
                <a:solidFill>
                  <a:schemeClr val="tx1"/>
                </a:solidFill>
              </a:rPr>
              <a:t>New TMVR devices and techniques (SESAME) will address the high screen fail rates</a:t>
            </a:r>
          </a:p>
          <a:p>
            <a:pPr marL="457200"/>
            <a:endParaRPr lang="en-US" sz="2400" b="0" dirty="0">
              <a:solidFill>
                <a:schemeClr val="tx1"/>
              </a:solidFill>
            </a:endParaRPr>
          </a:p>
          <a:p>
            <a:pPr marL="457200"/>
            <a:r>
              <a:rPr lang="en-US" sz="2400" b="0" dirty="0">
                <a:solidFill>
                  <a:schemeClr val="tx1"/>
                </a:solidFill>
              </a:rPr>
              <a:t>New TEER removal devices will become available for the lifetime management of patients.</a:t>
            </a:r>
          </a:p>
        </p:txBody>
      </p:sp>
      <p:pic>
        <p:nvPicPr>
          <p:cNvPr id="7170" name="Picture 2" descr="The crystal ball of cinema: How movies predict the future of technology">
            <a:extLst>
              <a:ext uri="{FF2B5EF4-FFF2-40B4-BE49-F238E27FC236}">
                <a16:creationId xmlns:a16="http://schemas.microsoft.com/office/drawing/2014/main" id="{C5724CD6-9476-6AAE-EA5D-E3009A94D2B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215" r="11986" b="1"/>
          <a:stretch/>
        </p:blipFill>
        <p:spPr bwMode="auto">
          <a:xfrm>
            <a:off x="7324119" y="292898"/>
            <a:ext cx="4566112" cy="6272203"/>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477859"/>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EMBODY THESE QUOTES - Thought Provoking Epictetus Quotes - YouTube">
            <a:extLst>
              <a:ext uri="{FF2B5EF4-FFF2-40B4-BE49-F238E27FC236}">
                <a16:creationId xmlns:a16="http://schemas.microsoft.com/office/drawing/2014/main" id="{D176AFF6-52DD-417E-B0CD-BD5CC4F8F8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6151" y="462455"/>
            <a:ext cx="7609490" cy="428033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355BD54-3D2C-7918-6CE9-84469A0B5787}"/>
              </a:ext>
            </a:extLst>
          </p:cNvPr>
          <p:cNvSpPr txBox="1"/>
          <p:nvPr/>
        </p:nvSpPr>
        <p:spPr>
          <a:xfrm>
            <a:off x="2858814" y="5065986"/>
            <a:ext cx="6001407" cy="523220"/>
          </a:xfrm>
          <a:prstGeom prst="rect">
            <a:avLst/>
          </a:prstGeom>
          <a:noFill/>
        </p:spPr>
        <p:txBody>
          <a:bodyPr wrap="square" rtlCol="0">
            <a:spAutoFit/>
          </a:bodyPr>
          <a:lstStyle/>
          <a:p>
            <a:pPr algn="ctr"/>
            <a:r>
              <a:rPr lang="en-US" sz="2800" b="1" i="1" dirty="0"/>
              <a:t>Thank you for your attention</a:t>
            </a:r>
          </a:p>
        </p:txBody>
      </p:sp>
      <p:sp>
        <p:nvSpPr>
          <p:cNvPr id="5" name="TextBox 4">
            <a:extLst>
              <a:ext uri="{FF2B5EF4-FFF2-40B4-BE49-F238E27FC236}">
                <a16:creationId xmlns:a16="http://schemas.microsoft.com/office/drawing/2014/main" id="{D607BCAF-296A-222E-9CA9-BF3256F183CB}"/>
              </a:ext>
            </a:extLst>
          </p:cNvPr>
          <p:cNvSpPr txBox="1"/>
          <p:nvPr/>
        </p:nvSpPr>
        <p:spPr>
          <a:xfrm>
            <a:off x="4267200" y="6164712"/>
            <a:ext cx="4035972" cy="461665"/>
          </a:xfrm>
          <a:prstGeom prst="rect">
            <a:avLst/>
          </a:prstGeom>
          <a:noFill/>
        </p:spPr>
        <p:txBody>
          <a:bodyPr wrap="square" rtlCol="0">
            <a:spAutoFit/>
          </a:bodyPr>
          <a:lstStyle/>
          <a:p>
            <a:pPr algn="ctr"/>
            <a:r>
              <a:rPr lang="en-US" sz="2400" b="1" dirty="0">
                <a:solidFill>
                  <a:schemeClr val="bg1"/>
                </a:solidFill>
              </a:rPr>
              <a:t>anita.asgar@umontreal.ca</a:t>
            </a:r>
          </a:p>
        </p:txBody>
      </p:sp>
      <p:sp>
        <p:nvSpPr>
          <p:cNvPr id="2" name="TextBox 1">
            <a:extLst>
              <a:ext uri="{FF2B5EF4-FFF2-40B4-BE49-F238E27FC236}">
                <a16:creationId xmlns:a16="http://schemas.microsoft.com/office/drawing/2014/main" id="{395DAC12-B42E-786D-EC04-BADBF4983179}"/>
              </a:ext>
            </a:extLst>
          </p:cNvPr>
          <p:cNvSpPr txBox="1"/>
          <p:nvPr/>
        </p:nvSpPr>
        <p:spPr>
          <a:xfrm>
            <a:off x="5741581" y="4119560"/>
            <a:ext cx="3753293" cy="523220"/>
          </a:xfrm>
          <a:prstGeom prst="rect">
            <a:avLst/>
          </a:prstGeom>
          <a:noFill/>
          <a:ln>
            <a:solidFill>
              <a:schemeClr val="bg1"/>
            </a:solidFill>
          </a:ln>
        </p:spPr>
        <p:txBody>
          <a:bodyPr wrap="square" rtlCol="0">
            <a:spAutoFit/>
          </a:bodyPr>
          <a:lstStyle/>
          <a:p>
            <a:pPr algn="ctr"/>
            <a:r>
              <a:rPr lang="en-US" sz="2800" b="1" i="1" dirty="0">
                <a:solidFill>
                  <a:schemeClr val="bg1"/>
                </a:solidFill>
              </a:rPr>
              <a:t>OR Predict the FUTURE!</a:t>
            </a:r>
          </a:p>
        </p:txBody>
      </p:sp>
    </p:spTree>
    <p:extLst>
      <p:ext uri="{BB962C8B-B14F-4D97-AF65-F5344CB8AC3E}">
        <p14:creationId xmlns:p14="http://schemas.microsoft.com/office/powerpoint/2010/main" val="30737672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540B3D-00A2-42E8-A9CF-1FD2FF529EF8}"/>
              </a:ext>
            </a:extLst>
          </p:cNvPr>
          <p:cNvSpPr>
            <a:spLocks noGrp="1"/>
          </p:cNvSpPr>
          <p:nvPr>
            <p:ph idx="1"/>
          </p:nvPr>
        </p:nvSpPr>
        <p:spPr>
          <a:xfrm>
            <a:off x="258763" y="179388"/>
            <a:ext cx="11680825" cy="5932487"/>
          </a:xfrm>
        </p:spPr>
        <p:txBody>
          <a:bodyPr>
            <a:normAutofit fontScale="70000" lnSpcReduction="20000"/>
          </a:bodyPr>
          <a:lstStyle/>
          <a:p>
            <a:pPr algn="ctr">
              <a:buNone/>
            </a:pPr>
            <a:r>
              <a:rPr lang="en-US" sz="4800" dirty="0">
                <a:solidFill>
                  <a:srgbClr val="FF0000"/>
                </a:solidFill>
                <a:latin typeface="TradeGothic" pitchFamily="2" charset="0"/>
              </a:rPr>
              <a:t>Disclosures</a:t>
            </a:r>
          </a:p>
          <a:p>
            <a:pPr>
              <a:buNone/>
            </a:pPr>
            <a:r>
              <a:rPr lang="en-US" sz="4800" dirty="0">
                <a:latin typeface="TradeGothic" pitchFamily="2" charset="0"/>
              </a:rPr>
              <a:t>Anita W. Asgar MD, MSc</a:t>
            </a:r>
          </a:p>
          <a:p>
            <a:pPr>
              <a:buNone/>
            </a:pPr>
            <a:r>
              <a:rPr lang="en-US" sz="3600" dirty="0">
                <a:latin typeface="TradeGothic" pitchFamily="2" charset="0"/>
              </a:rPr>
              <a:t> </a:t>
            </a:r>
          </a:p>
          <a:p>
            <a:pPr>
              <a:buNone/>
            </a:pPr>
            <a:r>
              <a:rPr lang="en-US" sz="3600" dirty="0">
                <a:latin typeface="TradeGothic" pitchFamily="2" charset="0"/>
              </a:rPr>
              <a:t>Consulting/Honoraria:</a:t>
            </a:r>
          </a:p>
          <a:p>
            <a:pPr>
              <a:buNone/>
            </a:pPr>
            <a:r>
              <a:rPr lang="en-US" sz="3600" dirty="0">
                <a:latin typeface="TradeGothic" pitchFamily="2" charset="0"/>
              </a:rPr>
              <a:t>	Abbott Structural</a:t>
            </a:r>
          </a:p>
          <a:p>
            <a:pPr>
              <a:buNone/>
            </a:pPr>
            <a:r>
              <a:rPr lang="en-US" sz="3600" dirty="0">
                <a:latin typeface="TradeGothic" pitchFamily="2" charset="0"/>
              </a:rPr>
              <a:t>	Medtronic</a:t>
            </a:r>
          </a:p>
          <a:p>
            <a:pPr>
              <a:buNone/>
            </a:pPr>
            <a:r>
              <a:rPr lang="en-US" sz="3600" dirty="0">
                <a:latin typeface="TradeGothic" pitchFamily="2" charset="0"/>
              </a:rPr>
              <a:t>	</a:t>
            </a:r>
            <a:r>
              <a:rPr lang="en-US" sz="3600">
                <a:latin typeface="TradeGothic" pitchFamily="2" charset="0"/>
              </a:rPr>
              <a:t>Edwards Life Sciences</a:t>
            </a:r>
            <a:endParaRPr lang="en-US" sz="3600" dirty="0">
              <a:latin typeface="TradeGothic" pitchFamily="2" charset="0"/>
            </a:endParaRPr>
          </a:p>
          <a:p>
            <a:pPr>
              <a:buNone/>
            </a:pPr>
            <a:r>
              <a:rPr lang="en-US" sz="3600" dirty="0">
                <a:latin typeface="TradeGothic" pitchFamily="2" charset="0"/>
              </a:rPr>
              <a:t>	W.L. Gore</a:t>
            </a:r>
          </a:p>
          <a:p>
            <a:pPr>
              <a:buNone/>
            </a:pPr>
            <a:r>
              <a:rPr lang="en-US" sz="3600" dirty="0">
                <a:latin typeface="TradeGothic" pitchFamily="2" charset="0"/>
              </a:rPr>
              <a:t>	</a:t>
            </a:r>
            <a:r>
              <a:rPr lang="en-US" sz="3600" dirty="0" err="1">
                <a:latin typeface="TradeGothic" pitchFamily="2" charset="0"/>
              </a:rPr>
              <a:t>Anteris</a:t>
            </a:r>
            <a:endParaRPr lang="en-US" sz="3600" dirty="0">
              <a:latin typeface="TradeGothic" pitchFamily="2" charset="0"/>
            </a:endParaRPr>
          </a:p>
          <a:p>
            <a:pPr>
              <a:buNone/>
            </a:pPr>
            <a:r>
              <a:rPr lang="en-US" sz="3600" dirty="0">
                <a:latin typeface="TradeGothic" pitchFamily="2" charset="0"/>
              </a:rPr>
              <a:t> </a:t>
            </a:r>
          </a:p>
          <a:p>
            <a:pPr>
              <a:buNone/>
            </a:pPr>
            <a:r>
              <a:rPr lang="en-US" sz="3600" dirty="0">
                <a:latin typeface="TradeGothic" pitchFamily="2" charset="0"/>
              </a:rPr>
              <a:t>Research Support:</a:t>
            </a:r>
          </a:p>
          <a:p>
            <a:pPr>
              <a:buNone/>
            </a:pPr>
            <a:r>
              <a:rPr lang="en-US" sz="3600" dirty="0">
                <a:latin typeface="TradeGothic" pitchFamily="2" charset="0"/>
              </a:rPr>
              <a:t>	Abbott Structural</a:t>
            </a:r>
          </a:p>
          <a:p>
            <a:pPr algn="ctr">
              <a:buNone/>
            </a:pPr>
            <a:br>
              <a:rPr lang="en-US" sz="3600" dirty="0">
                <a:latin typeface="TradeGothic" pitchFamily="2" charset="0"/>
              </a:rPr>
            </a:br>
            <a:endParaRPr lang="en-US" dirty="0"/>
          </a:p>
        </p:txBody>
      </p:sp>
    </p:spTree>
    <p:extLst>
      <p:ext uri="{BB962C8B-B14F-4D97-AF65-F5344CB8AC3E}">
        <p14:creationId xmlns:p14="http://schemas.microsoft.com/office/powerpoint/2010/main" val="349687396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mparison of the different types of teeth&#10;&#10;Description automatically generated">
            <a:extLst>
              <a:ext uri="{FF2B5EF4-FFF2-40B4-BE49-F238E27FC236}">
                <a16:creationId xmlns:a16="http://schemas.microsoft.com/office/drawing/2014/main" id="{F539639B-9054-B683-D6B5-D872ED5ABF96}"/>
              </a:ext>
            </a:extLst>
          </p:cNvPr>
          <p:cNvPicPr>
            <a:picLocks noChangeAspect="1"/>
          </p:cNvPicPr>
          <p:nvPr/>
        </p:nvPicPr>
        <p:blipFill>
          <a:blip r:embed="rId2"/>
          <a:stretch>
            <a:fillRect/>
          </a:stretch>
        </p:blipFill>
        <p:spPr>
          <a:xfrm>
            <a:off x="201773" y="2528498"/>
            <a:ext cx="2374900" cy="1208617"/>
          </a:xfrm>
          <a:prstGeom prst="rect">
            <a:avLst/>
          </a:prstGeom>
        </p:spPr>
      </p:pic>
      <p:pic>
        <p:nvPicPr>
          <p:cNvPr id="6" name="Picture 5" descr="A close-up of human teeth&#10;&#10;Description automatically generated">
            <a:extLst>
              <a:ext uri="{FF2B5EF4-FFF2-40B4-BE49-F238E27FC236}">
                <a16:creationId xmlns:a16="http://schemas.microsoft.com/office/drawing/2014/main" id="{CCCDB0DC-C836-88DD-83B1-DE9D934C9B93}"/>
              </a:ext>
            </a:extLst>
          </p:cNvPr>
          <p:cNvPicPr>
            <a:picLocks noChangeAspect="1"/>
          </p:cNvPicPr>
          <p:nvPr/>
        </p:nvPicPr>
        <p:blipFill>
          <a:blip r:embed="rId3"/>
          <a:stretch>
            <a:fillRect/>
          </a:stretch>
        </p:blipFill>
        <p:spPr>
          <a:xfrm>
            <a:off x="224243" y="4355359"/>
            <a:ext cx="2374900" cy="1303867"/>
          </a:xfrm>
          <a:prstGeom prst="rect">
            <a:avLst/>
          </a:prstGeom>
        </p:spPr>
      </p:pic>
      <p:pic>
        <p:nvPicPr>
          <p:cNvPr id="8" name="Picture 7" descr="A diagram of a lung&#10;&#10;Description automatically generated">
            <a:extLst>
              <a:ext uri="{FF2B5EF4-FFF2-40B4-BE49-F238E27FC236}">
                <a16:creationId xmlns:a16="http://schemas.microsoft.com/office/drawing/2014/main" id="{E06ACBDD-C18F-7F85-2908-D492CF01C023}"/>
              </a:ext>
            </a:extLst>
          </p:cNvPr>
          <p:cNvPicPr>
            <a:picLocks noChangeAspect="1"/>
          </p:cNvPicPr>
          <p:nvPr/>
        </p:nvPicPr>
        <p:blipFill>
          <a:blip r:embed="rId4"/>
          <a:stretch>
            <a:fillRect/>
          </a:stretch>
        </p:blipFill>
        <p:spPr>
          <a:xfrm>
            <a:off x="2966078" y="2939048"/>
            <a:ext cx="1859417" cy="2612089"/>
          </a:xfrm>
          <a:prstGeom prst="rect">
            <a:avLst/>
          </a:prstGeom>
        </p:spPr>
      </p:pic>
      <p:pic>
        <p:nvPicPr>
          <p:cNvPr id="7" name="Picture 6" descr="A diagram of a human body&#10;&#10;Description automatically generated">
            <a:extLst>
              <a:ext uri="{FF2B5EF4-FFF2-40B4-BE49-F238E27FC236}">
                <a16:creationId xmlns:a16="http://schemas.microsoft.com/office/drawing/2014/main" id="{9B29A62B-E920-2F84-130F-D568D76D3EC7}"/>
              </a:ext>
            </a:extLst>
          </p:cNvPr>
          <p:cNvPicPr>
            <a:picLocks noChangeAspect="1"/>
          </p:cNvPicPr>
          <p:nvPr/>
        </p:nvPicPr>
        <p:blipFill>
          <a:blip r:embed="rId5"/>
          <a:stretch>
            <a:fillRect/>
          </a:stretch>
        </p:blipFill>
        <p:spPr>
          <a:xfrm>
            <a:off x="4862841" y="2930474"/>
            <a:ext cx="2503667" cy="2620660"/>
          </a:xfrm>
          <a:prstGeom prst="rect">
            <a:avLst/>
          </a:prstGeom>
        </p:spPr>
      </p:pic>
      <p:pic>
        <p:nvPicPr>
          <p:cNvPr id="4" name="Picture 3" descr="A diagram of a human body&#10;&#10;Description automatically generated">
            <a:extLst>
              <a:ext uri="{FF2B5EF4-FFF2-40B4-BE49-F238E27FC236}">
                <a16:creationId xmlns:a16="http://schemas.microsoft.com/office/drawing/2014/main" id="{5B3F556F-CCF6-30D2-19C9-5A1ADA9D8C74}"/>
              </a:ext>
            </a:extLst>
          </p:cNvPr>
          <p:cNvPicPr>
            <a:picLocks noChangeAspect="1"/>
          </p:cNvPicPr>
          <p:nvPr/>
        </p:nvPicPr>
        <p:blipFill>
          <a:blip r:embed="rId6"/>
          <a:stretch>
            <a:fillRect/>
          </a:stretch>
        </p:blipFill>
        <p:spPr>
          <a:xfrm>
            <a:off x="7582122" y="2252475"/>
            <a:ext cx="4385637" cy="3406751"/>
          </a:xfrm>
          <a:prstGeom prst="rect">
            <a:avLst/>
          </a:prstGeom>
        </p:spPr>
      </p:pic>
      <p:sp>
        <p:nvSpPr>
          <p:cNvPr id="2" name="Title 1">
            <a:extLst>
              <a:ext uri="{FF2B5EF4-FFF2-40B4-BE49-F238E27FC236}">
                <a16:creationId xmlns:a16="http://schemas.microsoft.com/office/drawing/2014/main" id="{C6504940-DBCF-F03A-E97D-747C70BC1634}"/>
              </a:ext>
            </a:extLst>
          </p:cNvPr>
          <p:cNvSpPr>
            <a:spLocks noGrp="1"/>
          </p:cNvSpPr>
          <p:nvPr>
            <p:ph type="title"/>
          </p:nvPr>
        </p:nvSpPr>
        <p:spPr>
          <a:xfrm>
            <a:off x="400457" y="257469"/>
            <a:ext cx="10358967" cy="755651"/>
          </a:xfrm>
        </p:spPr>
        <p:txBody>
          <a:bodyPr wrap="square" anchor="t">
            <a:normAutofit/>
          </a:bodyPr>
          <a:lstStyle/>
          <a:p>
            <a:pPr algn="ctr"/>
            <a:r>
              <a:rPr lang="en-US" dirty="0">
                <a:solidFill>
                  <a:srgbClr val="7030A0"/>
                </a:solidFill>
              </a:rPr>
              <a:t>Mitral Valve Disease is …</a:t>
            </a:r>
            <a:r>
              <a:rPr lang="en-US" i="1" dirty="0">
                <a:solidFill>
                  <a:srgbClr val="7030A0"/>
                </a:solidFill>
              </a:rPr>
              <a:t>DIVERSE</a:t>
            </a:r>
          </a:p>
        </p:txBody>
      </p:sp>
      <p:sp>
        <p:nvSpPr>
          <p:cNvPr id="9" name="Rectangle 8">
            <a:extLst>
              <a:ext uri="{FF2B5EF4-FFF2-40B4-BE49-F238E27FC236}">
                <a16:creationId xmlns:a16="http://schemas.microsoft.com/office/drawing/2014/main" id="{F228DC44-13D4-8675-7B1D-0E8022AA7CCF}"/>
              </a:ext>
            </a:extLst>
          </p:cNvPr>
          <p:cNvSpPr/>
          <p:nvPr/>
        </p:nvSpPr>
        <p:spPr bwMode="auto">
          <a:xfrm>
            <a:off x="84815" y="1388829"/>
            <a:ext cx="2692843" cy="4367920"/>
          </a:xfrm>
          <a:prstGeom prst="rect">
            <a:avLst/>
          </a:prstGeom>
          <a:noFill/>
          <a:ln w="38100"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r" defTabSz="1219170" fontAlgn="base">
              <a:spcBef>
                <a:spcPct val="0"/>
              </a:spcBef>
              <a:spcAft>
                <a:spcPct val="0"/>
              </a:spcAft>
            </a:pPr>
            <a:endParaRPr lang="en-US" sz="2400" b="1" i="1">
              <a:solidFill>
                <a:srgbClr val="7030A0"/>
              </a:solidFill>
              <a:effectLst>
                <a:outerShdw blurRad="38100" dist="38100" dir="2700000" algn="tl">
                  <a:srgbClr val="000000">
                    <a:alpha val="43137"/>
                  </a:srgbClr>
                </a:outerShdw>
              </a:effectLst>
              <a:latin typeface="Arial" charset="0"/>
              <a:ea typeface="ヒラギノ角ゴ Pro W3" pitchFamily="-111" charset="-128"/>
            </a:endParaRPr>
          </a:p>
        </p:txBody>
      </p:sp>
      <p:sp>
        <p:nvSpPr>
          <p:cNvPr id="10" name="Rectangle 9">
            <a:extLst>
              <a:ext uri="{FF2B5EF4-FFF2-40B4-BE49-F238E27FC236}">
                <a16:creationId xmlns:a16="http://schemas.microsoft.com/office/drawing/2014/main" id="{B00C54A0-EF02-9782-CFF9-BAF7D60A3D7E}"/>
              </a:ext>
            </a:extLst>
          </p:cNvPr>
          <p:cNvSpPr/>
          <p:nvPr/>
        </p:nvSpPr>
        <p:spPr bwMode="auto">
          <a:xfrm>
            <a:off x="2928731" y="1380578"/>
            <a:ext cx="4502316" cy="4367919"/>
          </a:xfrm>
          <a:prstGeom prst="rect">
            <a:avLst/>
          </a:prstGeom>
          <a:noFill/>
          <a:ln w="38100"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r" defTabSz="1219170" fontAlgn="base">
              <a:spcBef>
                <a:spcPct val="0"/>
              </a:spcBef>
              <a:spcAft>
                <a:spcPct val="0"/>
              </a:spcAft>
            </a:pPr>
            <a:endParaRPr lang="en-US" sz="2400" b="1" i="1">
              <a:solidFill>
                <a:srgbClr val="7030A0"/>
              </a:solidFill>
              <a:effectLst>
                <a:outerShdw blurRad="38100" dist="38100" dir="2700000" algn="tl">
                  <a:srgbClr val="000000">
                    <a:alpha val="43137"/>
                  </a:srgbClr>
                </a:outerShdw>
              </a:effectLst>
              <a:latin typeface="Arial" charset="0"/>
              <a:ea typeface="ヒラギノ角ゴ Pro W3" pitchFamily="-111" charset="-128"/>
            </a:endParaRPr>
          </a:p>
        </p:txBody>
      </p:sp>
      <p:sp>
        <p:nvSpPr>
          <p:cNvPr id="11" name="Rectangle 10">
            <a:extLst>
              <a:ext uri="{FF2B5EF4-FFF2-40B4-BE49-F238E27FC236}">
                <a16:creationId xmlns:a16="http://schemas.microsoft.com/office/drawing/2014/main" id="{6D56F712-A742-22F0-5CD9-4EF65B8EAFC3}"/>
              </a:ext>
            </a:extLst>
          </p:cNvPr>
          <p:cNvSpPr/>
          <p:nvPr/>
        </p:nvSpPr>
        <p:spPr bwMode="auto">
          <a:xfrm>
            <a:off x="7517403" y="1380578"/>
            <a:ext cx="4589781" cy="4378521"/>
          </a:xfrm>
          <a:prstGeom prst="rect">
            <a:avLst/>
          </a:prstGeom>
          <a:noFill/>
          <a:ln w="38100"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r" defTabSz="1219170" fontAlgn="base">
              <a:spcBef>
                <a:spcPct val="0"/>
              </a:spcBef>
              <a:spcAft>
                <a:spcPct val="0"/>
              </a:spcAft>
            </a:pPr>
            <a:endParaRPr lang="en-US" sz="2400" b="1" i="1">
              <a:solidFill>
                <a:srgbClr val="7030A0"/>
              </a:solidFill>
              <a:effectLst>
                <a:outerShdw blurRad="38100" dist="38100" dir="2700000" algn="tl">
                  <a:srgbClr val="000000">
                    <a:alpha val="43137"/>
                  </a:srgbClr>
                </a:outerShdw>
              </a:effectLst>
              <a:latin typeface="Arial" charset="0"/>
              <a:ea typeface="ヒラギノ角ゴ Pro W3" pitchFamily="-111" charset="-128"/>
            </a:endParaRPr>
          </a:p>
        </p:txBody>
      </p:sp>
      <p:sp>
        <p:nvSpPr>
          <p:cNvPr id="12" name="TextBox 11">
            <a:extLst>
              <a:ext uri="{FF2B5EF4-FFF2-40B4-BE49-F238E27FC236}">
                <a16:creationId xmlns:a16="http://schemas.microsoft.com/office/drawing/2014/main" id="{37F09AC4-0E28-E345-0392-49D4802F8BA8}"/>
              </a:ext>
            </a:extLst>
          </p:cNvPr>
          <p:cNvSpPr txBox="1"/>
          <p:nvPr/>
        </p:nvSpPr>
        <p:spPr>
          <a:xfrm>
            <a:off x="8098587" y="1404810"/>
            <a:ext cx="3456167" cy="461665"/>
          </a:xfrm>
          <a:prstGeom prst="rect">
            <a:avLst/>
          </a:prstGeom>
          <a:noFill/>
        </p:spPr>
        <p:txBody>
          <a:bodyPr wrap="square" rtlCol="0">
            <a:spAutoFit/>
          </a:bodyPr>
          <a:lstStyle/>
          <a:p>
            <a:pPr algn="ctr"/>
            <a:r>
              <a:rPr lang="en-US" sz="2400" b="1" dirty="0">
                <a:solidFill>
                  <a:srgbClr val="7030A0"/>
                </a:solidFill>
              </a:rPr>
              <a:t>Secondary MR</a:t>
            </a:r>
          </a:p>
        </p:txBody>
      </p:sp>
      <p:sp>
        <p:nvSpPr>
          <p:cNvPr id="13" name="TextBox 12">
            <a:extLst>
              <a:ext uri="{FF2B5EF4-FFF2-40B4-BE49-F238E27FC236}">
                <a16:creationId xmlns:a16="http://schemas.microsoft.com/office/drawing/2014/main" id="{1116F9B3-DD0F-753C-2AA4-1A5D0D198F7E}"/>
              </a:ext>
            </a:extLst>
          </p:cNvPr>
          <p:cNvSpPr txBox="1"/>
          <p:nvPr/>
        </p:nvSpPr>
        <p:spPr>
          <a:xfrm>
            <a:off x="84816" y="1558457"/>
            <a:ext cx="2687541" cy="461665"/>
          </a:xfrm>
          <a:prstGeom prst="rect">
            <a:avLst/>
          </a:prstGeom>
          <a:noFill/>
        </p:spPr>
        <p:txBody>
          <a:bodyPr wrap="square" rtlCol="0">
            <a:spAutoFit/>
          </a:bodyPr>
          <a:lstStyle/>
          <a:p>
            <a:pPr algn="ctr"/>
            <a:r>
              <a:rPr lang="en-US" sz="2400" b="1" dirty="0">
                <a:solidFill>
                  <a:srgbClr val="7030A0"/>
                </a:solidFill>
              </a:rPr>
              <a:t>Primary MR</a:t>
            </a:r>
          </a:p>
        </p:txBody>
      </p:sp>
      <p:sp>
        <p:nvSpPr>
          <p:cNvPr id="14" name="TextBox 13">
            <a:extLst>
              <a:ext uri="{FF2B5EF4-FFF2-40B4-BE49-F238E27FC236}">
                <a16:creationId xmlns:a16="http://schemas.microsoft.com/office/drawing/2014/main" id="{11CA422A-3503-64EC-A52E-2C84E342160A}"/>
              </a:ext>
            </a:extLst>
          </p:cNvPr>
          <p:cNvSpPr txBox="1"/>
          <p:nvPr/>
        </p:nvSpPr>
        <p:spPr>
          <a:xfrm>
            <a:off x="2749641" y="1545197"/>
            <a:ext cx="4967284" cy="830997"/>
          </a:xfrm>
          <a:prstGeom prst="rect">
            <a:avLst/>
          </a:prstGeom>
          <a:noFill/>
        </p:spPr>
        <p:txBody>
          <a:bodyPr wrap="square" rtlCol="0">
            <a:spAutoFit/>
          </a:bodyPr>
          <a:lstStyle/>
          <a:p>
            <a:pPr algn="ctr"/>
            <a:r>
              <a:rPr lang="en-US" sz="2400" b="1" dirty="0">
                <a:solidFill>
                  <a:srgbClr val="7030A0"/>
                </a:solidFill>
              </a:rPr>
              <a:t>Primary MR: </a:t>
            </a:r>
          </a:p>
          <a:p>
            <a:pPr algn="ctr"/>
            <a:r>
              <a:rPr lang="en-US" sz="2400" b="1" dirty="0">
                <a:solidFill>
                  <a:srgbClr val="7030A0"/>
                </a:solidFill>
              </a:rPr>
              <a:t>Calcific disease</a:t>
            </a:r>
          </a:p>
        </p:txBody>
      </p:sp>
      <p:sp>
        <p:nvSpPr>
          <p:cNvPr id="15" name="TextBox 14">
            <a:extLst>
              <a:ext uri="{FF2B5EF4-FFF2-40B4-BE49-F238E27FC236}">
                <a16:creationId xmlns:a16="http://schemas.microsoft.com/office/drawing/2014/main" id="{22A40D87-A0E8-F36E-DC4F-7606987D7D0C}"/>
              </a:ext>
            </a:extLst>
          </p:cNvPr>
          <p:cNvSpPr txBox="1"/>
          <p:nvPr/>
        </p:nvSpPr>
        <p:spPr>
          <a:xfrm>
            <a:off x="7795058" y="1872123"/>
            <a:ext cx="1102580" cy="461665"/>
          </a:xfrm>
          <a:prstGeom prst="rect">
            <a:avLst/>
          </a:prstGeom>
          <a:noFill/>
        </p:spPr>
        <p:txBody>
          <a:bodyPr wrap="square" rtlCol="0">
            <a:spAutoFit/>
          </a:bodyPr>
          <a:lstStyle/>
          <a:p>
            <a:pPr algn="ctr"/>
            <a:r>
              <a:rPr lang="en-US" sz="2400" b="1" dirty="0">
                <a:solidFill>
                  <a:srgbClr val="7030A0"/>
                </a:solidFill>
              </a:rPr>
              <a:t>Atrial</a:t>
            </a:r>
          </a:p>
        </p:txBody>
      </p:sp>
      <p:sp>
        <p:nvSpPr>
          <p:cNvPr id="16" name="TextBox 15">
            <a:extLst>
              <a:ext uri="{FF2B5EF4-FFF2-40B4-BE49-F238E27FC236}">
                <a16:creationId xmlns:a16="http://schemas.microsoft.com/office/drawing/2014/main" id="{41F813EA-B35F-C283-FAAF-E5FC4E1007D8}"/>
              </a:ext>
            </a:extLst>
          </p:cNvPr>
          <p:cNvSpPr txBox="1"/>
          <p:nvPr/>
        </p:nvSpPr>
        <p:spPr>
          <a:xfrm>
            <a:off x="9620175" y="1872926"/>
            <a:ext cx="2035533" cy="461665"/>
          </a:xfrm>
          <a:prstGeom prst="rect">
            <a:avLst/>
          </a:prstGeom>
          <a:noFill/>
        </p:spPr>
        <p:txBody>
          <a:bodyPr wrap="square" rtlCol="0">
            <a:spAutoFit/>
          </a:bodyPr>
          <a:lstStyle/>
          <a:p>
            <a:pPr algn="ctr"/>
            <a:r>
              <a:rPr lang="en-US" sz="2400" b="1" dirty="0">
                <a:solidFill>
                  <a:srgbClr val="7030A0"/>
                </a:solidFill>
              </a:rPr>
              <a:t>Ventricular</a:t>
            </a:r>
          </a:p>
        </p:txBody>
      </p:sp>
      <p:sp>
        <p:nvSpPr>
          <p:cNvPr id="17" name="TextBox 16">
            <a:extLst>
              <a:ext uri="{FF2B5EF4-FFF2-40B4-BE49-F238E27FC236}">
                <a16:creationId xmlns:a16="http://schemas.microsoft.com/office/drawing/2014/main" id="{0CC72807-BFE9-55B4-4BE3-9EF7EADFEF3A}"/>
              </a:ext>
            </a:extLst>
          </p:cNvPr>
          <p:cNvSpPr txBox="1"/>
          <p:nvPr/>
        </p:nvSpPr>
        <p:spPr>
          <a:xfrm>
            <a:off x="392265" y="3904573"/>
            <a:ext cx="1908313" cy="461665"/>
          </a:xfrm>
          <a:prstGeom prst="rect">
            <a:avLst/>
          </a:prstGeom>
          <a:noFill/>
        </p:spPr>
        <p:txBody>
          <a:bodyPr wrap="square" rtlCol="0">
            <a:spAutoFit/>
          </a:bodyPr>
          <a:lstStyle/>
          <a:p>
            <a:pPr algn="ctr"/>
            <a:r>
              <a:rPr lang="en-US" sz="2400" b="1" dirty="0">
                <a:solidFill>
                  <a:srgbClr val="7030A0"/>
                </a:solidFill>
              </a:rPr>
              <a:t>Prolapse</a:t>
            </a:r>
          </a:p>
        </p:txBody>
      </p:sp>
      <p:sp>
        <p:nvSpPr>
          <p:cNvPr id="18" name="TextBox 17">
            <a:extLst>
              <a:ext uri="{FF2B5EF4-FFF2-40B4-BE49-F238E27FC236}">
                <a16:creationId xmlns:a16="http://schemas.microsoft.com/office/drawing/2014/main" id="{05F247E9-CA16-21DA-96F5-792A7AA91304}"/>
              </a:ext>
            </a:extLst>
          </p:cNvPr>
          <p:cNvSpPr txBox="1"/>
          <p:nvPr/>
        </p:nvSpPr>
        <p:spPr>
          <a:xfrm>
            <a:off x="424070" y="2050900"/>
            <a:ext cx="1908313" cy="461665"/>
          </a:xfrm>
          <a:prstGeom prst="rect">
            <a:avLst/>
          </a:prstGeom>
          <a:noFill/>
        </p:spPr>
        <p:txBody>
          <a:bodyPr wrap="square" rtlCol="0">
            <a:spAutoFit/>
          </a:bodyPr>
          <a:lstStyle/>
          <a:p>
            <a:pPr algn="ctr"/>
            <a:r>
              <a:rPr lang="en-US" sz="2400" b="1" dirty="0">
                <a:solidFill>
                  <a:srgbClr val="7030A0"/>
                </a:solidFill>
              </a:rPr>
              <a:t>Flail</a:t>
            </a:r>
          </a:p>
        </p:txBody>
      </p:sp>
    </p:spTree>
    <p:extLst>
      <p:ext uri="{BB962C8B-B14F-4D97-AF65-F5344CB8AC3E}">
        <p14:creationId xmlns:p14="http://schemas.microsoft.com/office/powerpoint/2010/main" val="7732789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2D98F-DA59-C725-A367-FC2E3817E102}"/>
              </a:ext>
            </a:extLst>
          </p:cNvPr>
          <p:cNvSpPr>
            <a:spLocks noGrp="1"/>
          </p:cNvSpPr>
          <p:nvPr>
            <p:ph type="title"/>
          </p:nvPr>
        </p:nvSpPr>
        <p:spPr>
          <a:xfrm>
            <a:off x="258792" y="224287"/>
            <a:ext cx="11680166" cy="849601"/>
          </a:xfrm>
        </p:spPr>
        <p:txBody>
          <a:bodyPr/>
          <a:lstStyle/>
          <a:p>
            <a:pPr algn="ctr"/>
            <a:r>
              <a:rPr lang="en-US" dirty="0"/>
              <a:t>The PAST(2013)…a window to the Future…</a:t>
            </a:r>
          </a:p>
        </p:txBody>
      </p:sp>
      <p:pic>
        <p:nvPicPr>
          <p:cNvPr id="5" name="Picture 4">
            <a:extLst>
              <a:ext uri="{FF2B5EF4-FFF2-40B4-BE49-F238E27FC236}">
                <a16:creationId xmlns:a16="http://schemas.microsoft.com/office/drawing/2014/main" id="{AAF8CAA3-B42D-1AFE-F2CD-9FBCE793D6C4}"/>
              </a:ext>
            </a:extLst>
          </p:cNvPr>
          <p:cNvPicPr>
            <a:picLocks noChangeAspect="1"/>
          </p:cNvPicPr>
          <p:nvPr/>
        </p:nvPicPr>
        <p:blipFill>
          <a:blip r:embed="rId2"/>
          <a:stretch>
            <a:fillRect/>
          </a:stretch>
        </p:blipFill>
        <p:spPr>
          <a:xfrm>
            <a:off x="2199167" y="1257080"/>
            <a:ext cx="8486553" cy="4773686"/>
          </a:xfrm>
          <a:prstGeom prst="rect">
            <a:avLst/>
          </a:prstGeom>
        </p:spPr>
      </p:pic>
      <p:sp>
        <p:nvSpPr>
          <p:cNvPr id="6" name="TextBox 5">
            <a:extLst>
              <a:ext uri="{FF2B5EF4-FFF2-40B4-BE49-F238E27FC236}">
                <a16:creationId xmlns:a16="http://schemas.microsoft.com/office/drawing/2014/main" id="{7F1269A5-AF78-5D9E-74F5-F54463583E62}"/>
              </a:ext>
            </a:extLst>
          </p:cNvPr>
          <p:cNvSpPr txBox="1"/>
          <p:nvPr/>
        </p:nvSpPr>
        <p:spPr>
          <a:xfrm>
            <a:off x="2635102" y="6264381"/>
            <a:ext cx="7230140" cy="369332"/>
          </a:xfrm>
          <a:prstGeom prst="rect">
            <a:avLst/>
          </a:prstGeom>
          <a:noFill/>
        </p:spPr>
        <p:txBody>
          <a:bodyPr wrap="square" rtlCol="0">
            <a:spAutoFit/>
          </a:bodyPr>
          <a:lstStyle/>
          <a:p>
            <a:pPr algn="ctr"/>
            <a:r>
              <a:rPr lang="en-US" i="1" dirty="0">
                <a:solidFill>
                  <a:schemeClr val="bg1"/>
                </a:solidFill>
              </a:rPr>
              <a:t>TVT 2013     Slide courtesy of Gregg Stone</a:t>
            </a:r>
          </a:p>
        </p:txBody>
      </p:sp>
    </p:spTree>
    <p:extLst>
      <p:ext uri="{BB962C8B-B14F-4D97-AF65-F5344CB8AC3E}">
        <p14:creationId xmlns:p14="http://schemas.microsoft.com/office/powerpoint/2010/main" val="116453150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2D98F-DA59-C725-A367-FC2E3817E102}"/>
              </a:ext>
            </a:extLst>
          </p:cNvPr>
          <p:cNvSpPr>
            <a:spLocks noGrp="1"/>
          </p:cNvSpPr>
          <p:nvPr>
            <p:ph type="title"/>
          </p:nvPr>
        </p:nvSpPr>
        <p:spPr>
          <a:xfrm>
            <a:off x="258792" y="224287"/>
            <a:ext cx="11680166" cy="849601"/>
          </a:xfrm>
        </p:spPr>
        <p:txBody>
          <a:bodyPr/>
          <a:lstStyle/>
          <a:p>
            <a:pPr algn="ctr"/>
            <a:r>
              <a:rPr lang="en-US" dirty="0"/>
              <a:t>The PAST(2013)…a window to the Future…</a:t>
            </a:r>
          </a:p>
        </p:txBody>
      </p:sp>
      <p:pic>
        <p:nvPicPr>
          <p:cNvPr id="5" name="Picture 4">
            <a:extLst>
              <a:ext uri="{FF2B5EF4-FFF2-40B4-BE49-F238E27FC236}">
                <a16:creationId xmlns:a16="http://schemas.microsoft.com/office/drawing/2014/main" id="{AAF8CAA3-B42D-1AFE-F2CD-9FBCE793D6C4}"/>
              </a:ext>
            </a:extLst>
          </p:cNvPr>
          <p:cNvPicPr>
            <a:picLocks noChangeAspect="1"/>
          </p:cNvPicPr>
          <p:nvPr/>
        </p:nvPicPr>
        <p:blipFill>
          <a:blip r:embed="rId2"/>
          <a:stretch>
            <a:fillRect/>
          </a:stretch>
        </p:blipFill>
        <p:spPr>
          <a:xfrm>
            <a:off x="2199167" y="1257080"/>
            <a:ext cx="8486553" cy="4773686"/>
          </a:xfrm>
          <a:prstGeom prst="rect">
            <a:avLst/>
          </a:prstGeom>
        </p:spPr>
      </p:pic>
      <p:sp>
        <p:nvSpPr>
          <p:cNvPr id="6" name="TextBox 5">
            <a:extLst>
              <a:ext uri="{FF2B5EF4-FFF2-40B4-BE49-F238E27FC236}">
                <a16:creationId xmlns:a16="http://schemas.microsoft.com/office/drawing/2014/main" id="{7F1269A5-AF78-5D9E-74F5-F54463583E62}"/>
              </a:ext>
            </a:extLst>
          </p:cNvPr>
          <p:cNvSpPr txBox="1"/>
          <p:nvPr/>
        </p:nvSpPr>
        <p:spPr>
          <a:xfrm>
            <a:off x="2635102" y="6264381"/>
            <a:ext cx="7230140" cy="369332"/>
          </a:xfrm>
          <a:prstGeom prst="rect">
            <a:avLst/>
          </a:prstGeom>
          <a:noFill/>
        </p:spPr>
        <p:txBody>
          <a:bodyPr wrap="square" rtlCol="0">
            <a:spAutoFit/>
          </a:bodyPr>
          <a:lstStyle/>
          <a:p>
            <a:pPr algn="ctr"/>
            <a:r>
              <a:rPr lang="en-US" i="1" dirty="0">
                <a:solidFill>
                  <a:schemeClr val="bg1"/>
                </a:solidFill>
              </a:rPr>
              <a:t>TVT 2013     Slide courtesy of Gregg Stone</a:t>
            </a:r>
          </a:p>
        </p:txBody>
      </p:sp>
      <p:cxnSp>
        <p:nvCxnSpPr>
          <p:cNvPr id="14" name="Straight Connector 13">
            <a:extLst>
              <a:ext uri="{FF2B5EF4-FFF2-40B4-BE49-F238E27FC236}">
                <a16:creationId xmlns:a16="http://schemas.microsoft.com/office/drawing/2014/main" id="{84CE2493-4FBB-66A6-7393-C06A2DAC3B2B}"/>
              </a:ext>
            </a:extLst>
          </p:cNvPr>
          <p:cNvCxnSpPr>
            <a:cxnSpLocks/>
          </p:cNvCxnSpPr>
          <p:nvPr/>
        </p:nvCxnSpPr>
        <p:spPr>
          <a:xfrm>
            <a:off x="3600118" y="3376171"/>
            <a:ext cx="1600533" cy="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8DA0A13-79C2-204F-1C06-EB177ED85110}"/>
              </a:ext>
            </a:extLst>
          </p:cNvPr>
          <p:cNvCxnSpPr>
            <a:cxnSpLocks/>
          </p:cNvCxnSpPr>
          <p:nvPr/>
        </p:nvCxnSpPr>
        <p:spPr>
          <a:xfrm>
            <a:off x="3609638" y="4000067"/>
            <a:ext cx="1600533" cy="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A72EB70-D33A-7EFF-FB8F-6F85F931ED13}"/>
              </a:ext>
            </a:extLst>
          </p:cNvPr>
          <p:cNvCxnSpPr>
            <a:cxnSpLocks/>
          </p:cNvCxnSpPr>
          <p:nvPr/>
        </p:nvCxnSpPr>
        <p:spPr>
          <a:xfrm>
            <a:off x="3576299" y="4223907"/>
            <a:ext cx="1600533" cy="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4292E1C-4EE5-73B0-36DF-4940F6D6C144}"/>
              </a:ext>
            </a:extLst>
          </p:cNvPr>
          <p:cNvCxnSpPr>
            <a:cxnSpLocks/>
          </p:cNvCxnSpPr>
          <p:nvPr/>
        </p:nvCxnSpPr>
        <p:spPr>
          <a:xfrm>
            <a:off x="5605125" y="3852429"/>
            <a:ext cx="1600533" cy="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8C702CD-0A82-3B09-E6DE-F582848FC82F}"/>
              </a:ext>
            </a:extLst>
          </p:cNvPr>
          <p:cNvCxnSpPr>
            <a:cxnSpLocks/>
          </p:cNvCxnSpPr>
          <p:nvPr/>
        </p:nvCxnSpPr>
        <p:spPr>
          <a:xfrm>
            <a:off x="7691100" y="2595129"/>
            <a:ext cx="1600533" cy="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2A64079-21AB-CF64-2836-84B934AC42B7}"/>
              </a:ext>
            </a:extLst>
          </p:cNvPr>
          <p:cNvCxnSpPr>
            <a:cxnSpLocks/>
          </p:cNvCxnSpPr>
          <p:nvPr/>
        </p:nvCxnSpPr>
        <p:spPr>
          <a:xfrm>
            <a:off x="7557750" y="2804679"/>
            <a:ext cx="2014875" cy="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E499A46-EC43-41E2-1B45-4C2BE4EE10BD}"/>
              </a:ext>
            </a:extLst>
          </p:cNvPr>
          <p:cNvCxnSpPr>
            <a:cxnSpLocks/>
          </p:cNvCxnSpPr>
          <p:nvPr/>
        </p:nvCxnSpPr>
        <p:spPr>
          <a:xfrm>
            <a:off x="7814925" y="4242523"/>
            <a:ext cx="1600533" cy="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4009511-2D15-4826-B46A-E0EAE09CB1F4}"/>
              </a:ext>
            </a:extLst>
          </p:cNvPr>
          <p:cNvCxnSpPr>
            <a:cxnSpLocks/>
          </p:cNvCxnSpPr>
          <p:nvPr/>
        </p:nvCxnSpPr>
        <p:spPr>
          <a:xfrm>
            <a:off x="7814925" y="3856758"/>
            <a:ext cx="1600533" cy="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442E481-2BA6-2200-B0C4-F89E0567EA62}"/>
              </a:ext>
            </a:extLst>
          </p:cNvPr>
          <p:cNvCxnSpPr>
            <a:cxnSpLocks/>
          </p:cNvCxnSpPr>
          <p:nvPr/>
        </p:nvCxnSpPr>
        <p:spPr>
          <a:xfrm>
            <a:off x="7814925" y="3647641"/>
            <a:ext cx="1600533" cy="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70A9A52-66A3-BC3D-F6D3-9D2F5C52A72B}"/>
              </a:ext>
            </a:extLst>
          </p:cNvPr>
          <p:cNvCxnSpPr>
            <a:cxnSpLocks/>
          </p:cNvCxnSpPr>
          <p:nvPr/>
        </p:nvCxnSpPr>
        <p:spPr>
          <a:xfrm>
            <a:off x="7691100" y="2376054"/>
            <a:ext cx="1600533" cy="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69188D1-228A-C6C4-68B3-9B2E3B0899CF}"/>
              </a:ext>
            </a:extLst>
          </p:cNvPr>
          <p:cNvCxnSpPr>
            <a:cxnSpLocks/>
          </p:cNvCxnSpPr>
          <p:nvPr/>
        </p:nvCxnSpPr>
        <p:spPr>
          <a:xfrm>
            <a:off x="5605125" y="4261139"/>
            <a:ext cx="1600533" cy="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23AF5A3-B324-52DA-5EE4-4F3E9C8BCBF9}"/>
              </a:ext>
            </a:extLst>
          </p:cNvPr>
          <p:cNvCxnSpPr>
            <a:cxnSpLocks/>
          </p:cNvCxnSpPr>
          <p:nvPr/>
        </p:nvCxnSpPr>
        <p:spPr>
          <a:xfrm>
            <a:off x="5605125" y="3423362"/>
            <a:ext cx="1600533" cy="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147858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4B796F-8AE4-6454-2D5E-FCD24FC1ACC4}"/>
              </a:ext>
            </a:extLst>
          </p:cNvPr>
          <p:cNvSpPr>
            <a:spLocks noGrp="1"/>
          </p:cNvSpPr>
          <p:nvPr>
            <p:ph type="title"/>
          </p:nvPr>
        </p:nvSpPr>
        <p:spPr>
          <a:xfrm>
            <a:off x="116958" y="-36595"/>
            <a:ext cx="11959608" cy="1529835"/>
          </a:xfrm>
        </p:spPr>
        <p:txBody>
          <a:bodyPr>
            <a:normAutofit/>
          </a:bodyPr>
          <a:lstStyle/>
          <a:p>
            <a:pPr algn="ctr"/>
            <a:r>
              <a:rPr lang="en-US" sz="3600" dirty="0"/>
              <a:t>Transcatheter Mitral Interventions: </a:t>
            </a:r>
            <a:br>
              <a:rPr lang="en-US" sz="3600" dirty="0"/>
            </a:br>
            <a:r>
              <a:rPr lang="en-US" sz="3600" dirty="0"/>
              <a:t>Where are we in 2023?</a:t>
            </a:r>
          </a:p>
        </p:txBody>
      </p:sp>
      <p:sp>
        <p:nvSpPr>
          <p:cNvPr id="3" name="Content Placeholder 2">
            <a:extLst>
              <a:ext uri="{FF2B5EF4-FFF2-40B4-BE49-F238E27FC236}">
                <a16:creationId xmlns:a16="http://schemas.microsoft.com/office/drawing/2014/main" id="{A27EB687-FC65-C61D-DD26-0C358EFCC228}"/>
              </a:ext>
            </a:extLst>
          </p:cNvPr>
          <p:cNvSpPr>
            <a:spLocks noGrp="1"/>
          </p:cNvSpPr>
          <p:nvPr>
            <p:ph idx="1"/>
          </p:nvPr>
        </p:nvSpPr>
        <p:spPr>
          <a:xfrm>
            <a:off x="115434" y="1901479"/>
            <a:ext cx="5979042" cy="4470747"/>
          </a:xfrm>
        </p:spPr>
        <p:txBody>
          <a:bodyPr>
            <a:normAutofit/>
          </a:bodyPr>
          <a:lstStyle/>
          <a:p>
            <a:pPr marL="0" indent="0" algn="ctr">
              <a:buNone/>
            </a:pPr>
            <a:r>
              <a:rPr lang="en-US" sz="3000" i="1" dirty="0"/>
              <a:t>Mitral Repair</a:t>
            </a:r>
          </a:p>
          <a:p>
            <a:r>
              <a:rPr lang="en-US" b="0" dirty="0"/>
              <a:t>TEER is the dominant transcatheter mitral repair therapy for primary and secondary mitral regurgitation</a:t>
            </a:r>
          </a:p>
          <a:p>
            <a:pPr lvl="1"/>
            <a:r>
              <a:rPr lang="en-US" sz="2800" b="0" dirty="0"/>
              <a:t>Two approved devices</a:t>
            </a:r>
          </a:p>
          <a:p>
            <a:pPr lvl="1"/>
            <a:r>
              <a:rPr lang="en-US" sz="2800" b="0" dirty="0"/>
              <a:t>Evidence in DMR, FMR</a:t>
            </a:r>
          </a:p>
          <a:p>
            <a:r>
              <a:rPr lang="en-US" b="0" dirty="0"/>
              <a:t>Trials ongoing in Intermediate risk DMR</a:t>
            </a:r>
          </a:p>
          <a:p>
            <a:r>
              <a:rPr lang="en-US" b="0" dirty="0"/>
              <a:t>Chordal repair technologies continuing to develop</a:t>
            </a:r>
          </a:p>
        </p:txBody>
      </p:sp>
      <p:pic>
        <p:nvPicPr>
          <p:cNvPr id="1028" name="Picture 4" descr="Edwards Pascal Tricuspid Valve Transcatheter Repair System Approved in  Europe | DAIC">
            <a:extLst>
              <a:ext uri="{FF2B5EF4-FFF2-40B4-BE49-F238E27FC236}">
                <a16:creationId xmlns:a16="http://schemas.microsoft.com/office/drawing/2014/main" id="{CA0B038A-148E-F019-867F-1E1FE40A94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934" r="-1" b="22789"/>
          <a:stretch/>
        </p:blipFill>
        <p:spPr bwMode="auto">
          <a:xfrm>
            <a:off x="7740502" y="4162285"/>
            <a:ext cx="4171528" cy="2114688"/>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Abbott Cardiovascular on X: &quot;From being the first #TEER therapy to 20 yrs  of pushing boundaries, #MitraClip has changed 200K+ lives. Thank you for  being part of this journey. See unparalleled clinical">
            <a:extLst>
              <a:ext uri="{FF2B5EF4-FFF2-40B4-BE49-F238E27FC236}">
                <a16:creationId xmlns:a16="http://schemas.microsoft.com/office/drawing/2014/main" id="{1A8A8CD8-8088-35CA-57A5-7BA1671D73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241" b="42874"/>
          <a:stretch/>
        </p:blipFill>
        <p:spPr bwMode="auto">
          <a:xfrm>
            <a:off x="5627824" y="1493240"/>
            <a:ext cx="6284206" cy="2569264"/>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27266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ACEEC-F7E9-6308-625C-E73858F78097}"/>
              </a:ext>
            </a:extLst>
          </p:cNvPr>
          <p:cNvSpPr>
            <a:spLocks noGrp="1"/>
          </p:cNvSpPr>
          <p:nvPr>
            <p:ph type="title"/>
          </p:nvPr>
        </p:nvSpPr>
        <p:spPr/>
        <p:txBody>
          <a:bodyPr>
            <a:normAutofit/>
          </a:bodyPr>
          <a:lstStyle/>
          <a:p>
            <a:pPr algn="ctr"/>
            <a:r>
              <a:rPr lang="en-US" sz="3600"/>
              <a:t>Transcatheter Mitral Interventions: </a:t>
            </a:r>
            <a:br>
              <a:rPr lang="en-US" sz="3600"/>
            </a:br>
            <a:r>
              <a:rPr lang="en-US" sz="3600"/>
              <a:t>Where are we in 2023?</a:t>
            </a:r>
            <a:endParaRPr lang="en-US" sz="3600" dirty="0"/>
          </a:p>
        </p:txBody>
      </p:sp>
      <p:sp>
        <p:nvSpPr>
          <p:cNvPr id="3" name="Content Placeholder 2">
            <a:extLst>
              <a:ext uri="{FF2B5EF4-FFF2-40B4-BE49-F238E27FC236}">
                <a16:creationId xmlns:a16="http://schemas.microsoft.com/office/drawing/2014/main" id="{B3DEC707-7943-1BFC-6E7E-CA4369134FD2}"/>
              </a:ext>
            </a:extLst>
          </p:cNvPr>
          <p:cNvSpPr>
            <a:spLocks noGrp="1"/>
          </p:cNvSpPr>
          <p:nvPr>
            <p:ph idx="1"/>
          </p:nvPr>
        </p:nvSpPr>
        <p:spPr>
          <a:xfrm>
            <a:off x="295194" y="1790700"/>
            <a:ext cx="6871149" cy="1920063"/>
          </a:xfrm>
        </p:spPr>
        <p:txBody>
          <a:bodyPr/>
          <a:lstStyle/>
          <a:p>
            <a:pPr marL="0" indent="0" algn="ctr">
              <a:buNone/>
            </a:pPr>
            <a:r>
              <a:rPr lang="en-US" sz="3000" i="1"/>
              <a:t>Transcatheter Mitral Valve Replacement</a:t>
            </a:r>
          </a:p>
          <a:p>
            <a:pPr lvl="1"/>
            <a:r>
              <a:rPr lang="en-US" b="0"/>
              <a:t>NO Approved devices in North America</a:t>
            </a:r>
          </a:p>
          <a:p>
            <a:pPr lvl="1"/>
            <a:r>
              <a:rPr lang="en-US" b="0"/>
              <a:t>RCT ongoing</a:t>
            </a:r>
          </a:p>
          <a:p>
            <a:pPr lvl="1"/>
            <a:r>
              <a:rPr lang="en-US" b="0"/>
              <a:t>EFS ongoing for multiple devices</a:t>
            </a:r>
            <a:endParaRPr lang="en-US" b="0" dirty="0"/>
          </a:p>
        </p:txBody>
      </p:sp>
      <p:pic>
        <p:nvPicPr>
          <p:cNvPr id="2050" name="Picture 2" descr="SUMMIT Clinical Trial Enrolling Mitral Regurgitation Patients">
            <a:extLst>
              <a:ext uri="{FF2B5EF4-FFF2-40B4-BE49-F238E27FC236}">
                <a16:creationId xmlns:a16="http://schemas.microsoft.com/office/drawing/2014/main" id="{75786B2A-4ECE-B35B-960D-6A6D5787DD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8125" y="1520826"/>
            <a:ext cx="4005341" cy="209612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POLLO Trial: Transcatheter Mitral Valve Replacement With the Medtronic  Intrepid™ (TMVR) System in Patients With Severe Symptomatic Mitral  Regurgitation | Carilion Clinic">
            <a:extLst>
              <a:ext uri="{FF2B5EF4-FFF2-40B4-BE49-F238E27FC236}">
                <a16:creationId xmlns:a16="http://schemas.microsoft.com/office/drawing/2014/main" id="{CE2D2874-E809-1C54-E1F9-3630CDD3B6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3616" y="3811659"/>
            <a:ext cx="4005342" cy="200267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arly Results for Dock-Plus-Valve Approach Promising in Transcatheter Mitral  Valve Replacement | tctmd.com">
            <a:extLst>
              <a:ext uri="{FF2B5EF4-FFF2-40B4-BE49-F238E27FC236}">
                <a16:creationId xmlns:a16="http://schemas.microsoft.com/office/drawing/2014/main" id="{9038C288-2A33-A6B4-A27E-8D78D8A385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2633" y="3816502"/>
            <a:ext cx="3275492" cy="198139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SMVR by HighLife - Trans-Septal Mitral Valve Replacement">
            <a:extLst>
              <a:ext uri="{FF2B5EF4-FFF2-40B4-BE49-F238E27FC236}">
                <a16:creationId xmlns:a16="http://schemas.microsoft.com/office/drawing/2014/main" id="{72D60023-A54A-0F05-CE0E-2305F748D8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652" y="3616892"/>
            <a:ext cx="3579733" cy="2380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13226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24A05-851D-6A17-A7C0-AE70A219B99D}"/>
              </a:ext>
            </a:extLst>
          </p:cNvPr>
          <p:cNvSpPr>
            <a:spLocks noGrp="1"/>
          </p:cNvSpPr>
          <p:nvPr>
            <p:ph type="title"/>
          </p:nvPr>
        </p:nvSpPr>
        <p:spPr>
          <a:xfrm>
            <a:off x="258792" y="224287"/>
            <a:ext cx="11680166" cy="796439"/>
          </a:xfrm>
        </p:spPr>
        <p:txBody>
          <a:bodyPr/>
          <a:lstStyle/>
          <a:p>
            <a:pPr algn="ctr"/>
            <a:r>
              <a:rPr lang="en-US" dirty="0"/>
              <a:t>Where do we want to GO…2030?</a:t>
            </a:r>
          </a:p>
        </p:txBody>
      </p:sp>
      <p:pic>
        <p:nvPicPr>
          <p:cNvPr id="4098" name="Picture 2" descr="Brokers need to rethink their plans to 'own the future' | Insurance  Business America">
            <a:extLst>
              <a:ext uri="{FF2B5EF4-FFF2-40B4-BE49-F238E27FC236}">
                <a16:creationId xmlns:a16="http://schemas.microsoft.com/office/drawing/2014/main" id="{0BD994DB-0FD6-AE9A-B278-EC92756737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1182" y="1140324"/>
            <a:ext cx="6900530" cy="4577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6325781"/>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1061</TotalTime>
  <Words>1062</Words>
  <Application>Microsoft Office PowerPoint</Application>
  <PresentationFormat>Widescreen</PresentationFormat>
  <Paragraphs>150</Paragraphs>
  <Slides>24</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MinionPro</vt:lpstr>
      <vt:lpstr>TradeGothic</vt:lpstr>
      <vt:lpstr>Wingdings</vt:lpstr>
      <vt:lpstr>Office Theme</vt:lpstr>
      <vt:lpstr>Where will Transcatheter Mitral Interventions be in 2030?</vt:lpstr>
      <vt:lpstr>Where will Mitral Valve Disease Therapy  be in 2030?</vt:lpstr>
      <vt:lpstr>PowerPoint Presentation</vt:lpstr>
      <vt:lpstr>Mitral Valve Disease is …DIVERSE</vt:lpstr>
      <vt:lpstr>The PAST(2013)…a window to the Future…</vt:lpstr>
      <vt:lpstr>The PAST(2013)…a window to the Future…</vt:lpstr>
      <vt:lpstr>Transcatheter Mitral Interventions:  Where are we in 2023?</vt:lpstr>
      <vt:lpstr>Transcatheter Mitral Interventions:  Where are we in 2023?</vt:lpstr>
      <vt:lpstr>Where do we want to GO…2030?</vt:lpstr>
      <vt:lpstr>Mitral Valve Disease in 2030</vt:lpstr>
      <vt:lpstr>Role of AI in Echocardiography</vt:lpstr>
      <vt:lpstr>AI to Improve Echo imaging of Valvular Heart Disease</vt:lpstr>
      <vt:lpstr>AI to Improve Echo imaging of Valvular Heart Disease</vt:lpstr>
      <vt:lpstr>AI to Improve Echo imaging of Valvular Heart Disease</vt:lpstr>
      <vt:lpstr>3D Echo segmentation</vt:lpstr>
      <vt:lpstr>Clinical Decision Making</vt:lpstr>
      <vt:lpstr>Clinical Decision Making</vt:lpstr>
      <vt:lpstr>Transcatheter Therapies</vt:lpstr>
      <vt:lpstr>In 2023, TMVR is Struggling? And Why? </vt:lpstr>
      <vt:lpstr>PowerPoint Presentation</vt:lpstr>
      <vt:lpstr>Mitral Valve Disease Therapy in 2030…</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 Best</dc:creator>
  <cp:lastModifiedBy>Medinbox SBI</cp:lastModifiedBy>
  <cp:revision>39</cp:revision>
  <dcterms:created xsi:type="dcterms:W3CDTF">2018-11-27T19:21:10Z</dcterms:created>
  <dcterms:modified xsi:type="dcterms:W3CDTF">2023-12-07T12:32:43Z</dcterms:modified>
</cp:coreProperties>
</file>