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3294" r:id="rId4"/>
    <p:sldId id="3296" r:id="rId5"/>
    <p:sldId id="3288" r:id="rId6"/>
    <p:sldId id="3302" r:id="rId7"/>
    <p:sldId id="3303" r:id="rId8"/>
    <p:sldId id="262" r:id="rId9"/>
    <p:sldId id="264" r:id="rId10"/>
    <p:sldId id="263" r:id="rId11"/>
    <p:sldId id="3306" r:id="rId12"/>
    <p:sldId id="3295" r:id="rId13"/>
    <p:sldId id="275" r:id="rId14"/>
    <p:sldId id="3304" r:id="rId15"/>
    <p:sldId id="3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0"/>
    <p:restoredTop sz="95073"/>
  </p:normalViewPr>
  <p:slideViewPr>
    <p:cSldViewPr snapToGrid="0" snapToObjects="1">
      <p:cViewPr varScale="1">
        <p:scale>
          <a:sx n="67" d="100"/>
          <a:sy n="67" d="100"/>
        </p:scale>
        <p:origin x="17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8F843-054F-D54E-98C9-16230BFF4CB0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12F06E2-71A0-FA40-BC25-9BD05FBF3B3A}">
      <dgm:prSet custT="1"/>
      <dgm:spPr/>
      <dgm:t>
        <a:bodyPr/>
        <a:lstStyle/>
        <a:p>
          <a:r>
            <a:rPr lang="en-US" sz="2400" b="1"/>
            <a:t>Abbott- Co- PI of COAPT Trial of Abbott Vascular</a:t>
          </a:r>
          <a:endParaRPr lang="en-US" sz="2400"/>
        </a:p>
      </dgm:t>
    </dgm:pt>
    <dgm:pt modelId="{F614A2A8-7381-174E-9A5B-4E1935C5283F}" type="parTrans" cxnId="{495441CC-4595-B446-BC67-2A80D06BC020}">
      <dgm:prSet/>
      <dgm:spPr/>
      <dgm:t>
        <a:bodyPr/>
        <a:lstStyle/>
        <a:p>
          <a:endParaRPr lang="en-US" sz="1200"/>
        </a:p>
      </dgm:t>
    </dgm:pt>
    <dgm:pt modelId="{8D9A88F5-D8EE-8249-9D2B-AC854E79C3D0}" type="sibTrans" cxnId="{495441CC-4595-B446-BC67-2A80D06BC020}">
      <dgm:prSet/>
      <dgm:spPr/>
      <dgm:t>
        <a:bodyPr/>
        <a:lstStyle/>
        <a:p>
          <a:endParaRPr lang="en-US" sz="1200"/>
        </a:p>
      </dgm:t>
    </dgm:pt>
    <dgm:pt modelId="{AC5B658E-4189-044D-85BC-ED21AD9613CA}">
      <dgm:prSet custT="1"/>
      <dgm:spPr/>
      <dgm:t>
        <a:bodyPr/>
        <a:lstStyle/>
        <a:p>
          <a:r>
            <a:rPr lang="en-US" sz="2400" b="1"/>
            <a:t>Medtronic-Study Chair Apollo Trial</a:t>
          </a:r>
          <a:endParaRPr lang="en-US" sz="2400"/>
        </a:p>
      </dgm:t>
    </dgm:pt>
    <dgm:pt modelId="{271345C4-98B1-0645-8856-8D1EAE4A4BD5}" type="parTrans" cxnId="{AEACC0CD-71FF-4740-9655-53DE35D6F881}">
      <dgm:prSet/>
      <dgm:spPr/>
      <dgm:t>
        <a:bodyPr/>
        <a:lstStyle/>
        <a:p>
          <a:endParaRPr lang="en-US" sz="1200"/>
        </a:p>
      </dgm:t>
    </dgm:pt>
    <dgm:pt modelId="{C4C72942-5B4C-4244-81EF-206D1FDCDF94}" type="sibTrans" cxnId="{AEACC0CD-71FF-4740-9655-53DE35D6F881}">
      <dgm:prSet/>
      <dgm:spPr/>
      <dgm:t>
        <a:bodyPr/>
        <a:lstStyle/>
        <a:p>
          <a:endParaRPr lang="en-US" sz="1200"/>
        </a:p>
      </dgm:t>
    </dgm:pt>
    <dgm:pt modelId="{1009243E-496A-4341-9734-943681C5EE0F}">
      <dgm:prSet custT="1"/>
      <dgm:spPr/>
      <dgm:t>
        <a:bodyPr/>
        <a:lstStyle/>
        <a:p>
          <a:r>
            <a:rPr lang="en-US" sz="2400" b="1"/>
            <a:t>Edwards Lifesciences- Co-PI of PARTNER 3 </a:t>
          </a:r>
          <a:endParaRPr lang="en-US" sz="2400"/>
        </a:p>
      </dgm:t>
    </dgm:pt>
    <dgm:pt modelId="{2A475DAC-7CB2-2C40-8C6F-4C757FDE65BA}" type="parTrans" cxnId="{C23807C5-F260-9E4C-A0CE-3035A868FAAE}">
      <dgm:prSet/>
      <dgm:spPr/>
      <dgm:t>
        <a:bodyPr/>
        <a:lstStyle/>
        <a:p>
          <a:endParaRPr lang="en-US" sz="1200"/>
        </a:p>
      </dgm:t>
    </dgm:pt>
    <dgm:pt modelId="{033EE43E-471A-B840-8D3D-57CDA80E7149}" type="sibTrans" cxnId="{C23807C5-F260-9E4C-A0CE-3035A868FAAE}">
      <dgm:prSet/>
      <dgm:spPr/>
      <dgm:t>
        <a:bodyPr/>
        <a:lstStyle/>
        <a:p>
          <a:endParaRPr lang="en-US" sz="1200"/>
        </a:p>
      </dgm:t>
    </dgm:pt>
    <dgm:pt modelId="{0791347D-40EC-D649-8F2B-68759158F574}" type="pres">
      <dgm:prSet presAssocID="{D698F843-054F-D54E-98C9-16230BFF4CB0}" presName="linear" presStyleCnt="0">
        <dgm:presLayoutVars>
          <dgm:animLvl val="lvl"/>
          <dgm:resizeHandles val="exact"/>
        </dgm:presLayoutVars>
      </dgm:prSet>
      <dgm:spPr/>
    </dgm:pt>
    <dgm:pt modelId="{5F3B05B1-D41B-3441-8F40-AF6350C60CE7}" type="pres">
      <dgm:prSet presAssocID="{812F06E2-71A0-FA40-BC25-9BD05FBF3B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61DD50-F183-0E4C-AEC0-97C708A94D52}" type="pres">
      <dgm:prSet presAssocID="{8D9A88F5-D8EE-8249-9D2B-AC854E79C3D0}" presName="spacer" presStyleCnt="0"/>
      <dgm:spPr/>
    </dgm:pt>
    <dgm:pt modelId="{0CD9BB4B-3BC6-3048-8069-71FEAE572884}" type="pres">
      <dgm:prSet presAssocID="{AC5B658E-4189-044D-85BC-ED21AD9613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4CB102-5290-4A43-BA0D-0D7713A18EF3}" type="pres">
      <dgm:prSet presAssocID="{C4C72942-5B4C-4244-81EF-206D1FDCDF94}" presName="spacer" presStyleCnt="0"/>
      <dgm:spPr/>
    </dgm:pt>
    <dgm:pt modelId="{DBAFBD65-8647-0949-8525-2BA33D5C2BAC}" type="pres">
      <dgm:prSet presAssocID="{1009243E-496A-4341-9734-943681C5EE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85DF34-E9C3-C34C-94D1-9133CE96CBC6}" type="presOf" srcId="{812F06E2-71A0-FA40-BC25-9BD05FBF3B3A}" destId="{5F3B05B1-D41B-3441-8F40-AF6350C60CE7}" srcOrd="0" destOrd="0" presId="urn:microsoft.com/office/officeart/2005/8/layout/vList2"/>
    <dgm:cxn modelId="{2D55B43F-15CF-2A44-BF08-C3F3E1C71E1A}" type="presOf" srcId="{D698F843-054F-D54E-98C9-16230BFF4CB0}" destId="{0791347D-40EC-D649-8F2B-68759158F574}" srcOrd="0" destOrd="0" presId="urn:microsoft.com/office/officeart/2005/8/layout/vList2"/>
    <dgm:cxn modelId="{7FA97346-2F9B-1F4C-A927-3FF89872BEDF}" type="presOf" srcId="{AC5B658E-4189-044D-85BC-ED21AD9613CA}" destId="{0CD9BB4B-3BC6-3048-8069-71FEAE572884}" srcOrd="0" destOrd="0" presId="urn:microsoft.com/office/officeart/2005/8/layout/vList2"/>
    <dgm:cxn modelId="{C23807C5-F260-9E4C-A0CE-3035A868FAAE}" srcId="{D698F843-054F-D54E-98C9-16230BFF4CB0}" destId="{1009243E-496A-4341-9734-943681C5EE0F}" srcOrd="2" destOrd="0" parTransId="{2A475DAC-7CB2-2C40-8C6F-4C757FDE65BA}" sibTransId="{033EE43E-471A-B840-8D3D-57CDA80E7149}"/>
    <dgm:cxn modelId="{495441CC-4595-B446-BC67-2A80D06BC020}" srcId="{D698F843-054F-D54E-98C9-16230BFF4CB0}" destId="{812F06E2-71A0-FA40-BC25-9BD05FBF3B3A}" srcOrd="0" destOrd="0" parTransId="{F614A2A8-7381-174E-9A5B-4E1935C5283F}" sibTransId="{8D9A88F5-D8EE-8249-9D2B-AC854E79C3D0}"/>
    <dgm:cxn modelId="{AEACC0CD-71FF-4740-9655-53DE35D6F881}" srcId="{D698F843-054F-D54E-98C9-16230BFF4CB0}" destId="{AC5B658E-4189-044D-85BC-ED21AD9613CA}" srcOrd="1" destOrd="0" parTransId="{271345C4-98B1-0645-8856-8D1EAE4A4BD5}" sibTransId="{C4C72942-5B4C-4244-81EF-206D1FDCDF94}"/>
    <dgm:cxn modelId="{335FDEF3-A43F-1A46-B6CF-306344EC7A0A}" type="presOf" srcId="{1009243E-496A-4341-9734-943681C5EE0F}" destId="{DBAFBD65-8647-0949-8525-2BA33D5C2BAC}" srcOrd="0" destOrd="0" presId="urn:microsoft.com/office/officeart/2005/8/layout/vList2"/>
    <dgm:cxn modelId="{D53026A9-0B55-A74E-8C24-B358F6D7DCB9}" type="presParOf" srcId="{0791347D-40EC-D649-8F2B-68759158F574}" destId="{5F3B05B1-D41B-3441-8F40-AF6350C60CE7}" srcOrd="0" destOrd="0" presId="urn:microsoft.com/office/officeart/2005/8/layout/vList2"/>
    <dgm:cxn modelId="{DC0B03C7-4BEA-5E40-A12D-2A84B9F1336D}" type="presParOf" srcId="{0791347D-40EC-D649-8F2B-68759158F574}" destId="{D861DD50-F183-0E4C-AEC0-97C708A94D52}" srcOrd="1" destOrd="0" presId="urn:microsoft.com/office/officeart/2005/8/layout/vList2"/>
    <dgm:cxn modelId="{F565BC53-D827-7B44-B71B-E61A8C568D48}" type="presParOf" srcId="{0791347D-40EC-D649-8F2B-68759158F574}" destId="{0CD9BB4B-3BC6-3048-8069-71FEAE572884}" srcOrd="2" destOrd="0" presId="urn:microsoft.com/office/officeart/2005/8/layout/vList2"/>
    <dgm:cxn modelId="{3B2E57D1-9848-7D4B-92AD-B8AF37437CF8}" type="presParOf" srcId="{0791347D-40EC-D649-8F2B-68759158F574}" destId="{8E4CB102-5290-4A43-BA0D-0D7713A18EF3}" srcOrd="3" destOrd="0" presId="urn:microsoft.com/office/officeart/2005/8/layout/vList2"/>
    <dgm:cxn modelId="{CAE6EE1B-41AE-FE4A-BBDE-4F9B217B5BEE}" type="presParOf" srcId="{0791347D-40EC-D649-8F2B-68759158F574}" destId="{DBAFBD65-8647-0949-8525-2BA33D5C2B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6D1F21-9493-8440-9F5E-2022D150858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392DF7-03B0-0B48-B60F-C297BB90DBB9}">
      <dgm:prSet/>
      <dgm:spPr/>
      <dgm:t>
        <a:bodyPr/>
        <a:lstStyle/>
        <a:p>
          <a:r>
            <a:rPr lang="en-US" b="1"/>
            <a:t>Structural heart disease is now a specialty within interventional cardiology and cardiac surgery</a:t>
          </a:r>
          <a:endParaRPr lang="en-US"/>
        </a:p>
      </dgm:t>
    </dgm:pt>
    <dgm:pt modelId="{16B335F9-18EB-3B46-8905-92DBCFE966CA}" type="parTrans" cxnId="{7CC50370-BE44-864A-A8B7-74D0E204FD21}">
      <dgm:prSet/>
      <dgm:spPr/>
      <dgm:t>
        <a:bodyPr/>
        <a:lstStyle/>
        <a:p>
          <a:endParaRPr lang="en-US"/>
        </a:p>
      </dgm:t>
    </dgm:pt>
    <dgm:pt modelId="{37E6E035-4CB6-DF4F-940C-DC5B283894A5}" type="sibTrans" cxnId="{7CC50370-BE44-864A-A8B7-74D0E204FD21}">
      <dgm:prSet/>
      <dgm:spPr/>
      <dgm:t>
        <a:bodyPr/>
        <a:lstStyle/>
        <a:p>
          <a:endParaRPr lang="en-US"/>
        </a:p>
      </dgm:t>
    </dgm:pt>
    <dgm:pt modelId="{2DB3FE11-E516-994E-A180-BE5E9090BEEF}">
      <dgm:prSet/>
      <dgm:spPr/>
      <dgm:t>
        <a:bodyPr/>
        <a:lstStyle/>
        <a:p>
          <a:r>
            <a:rPr lang="en-US" b="1" dirty="0"/>
            <a:t>Although training until now has been sufficient, it is time to formalize training with a basic core curriculum and standardized comprehensive approach</a:t>
          </a:r>
          <a:endParaRPr lang="en-US" dirty="0"/>
        </a:p>
      </dgm:t>
    </dgm:pt>
    <dgm:pt modelId="{5BCE3B9F-8713-DF48-B63B-88D0ADC26CC4}" type="parTrans" cxnId="{5DA4E85D-5D7B-0B42-8908-F0840E6017B1}">
      <dgm:prSet/>
      <dgm:spPr/>
      <dgm:t>
        <a:bodyPr/>
        <a:lstStyle/>
        <a:p>
          <a:endParaRPr lang="en-US"/>
        </a:p>
      </dgm:t>
    </dgm:pt>
    <dgm:pt modelId="{32B6E4BA-D4B7-C648-B873-901A79560AB9}" type="sibTrans" cxnId="{5DA4E85D-5D7B-0B42-8908-F0840E6017B1}">
      <dgm:prSet/>
      <dgm:spPr/>
      <dgm:t>
        <a:bodyPr/>
        <a:lstStyle/>
        <a:p>
          <a:endParaRPr lang="en-US"/>
        </a:p>
      </dgm:t>
    </dgm:pt>
    <dgm:pt modelId="{82098D5F-2C3C-244F-BDA8-D91A800518FF}">
      <dgm:prSet/>
      <dgm:spPr/>
      <dgm:t>
        <a:bodyPr/>
        <a:lstStyle/>
        <a:p>
          <a:r>
            <a:rPr lang="en-US" b="1" dirty="0"/>
            <a:t>Optimal way to preserve and foster the “heart team” approach is with a common fellowship</a:t>
          </a:r>
          <a:endParaRPr lang="en-US" dirty="0"/>
        </a:p>
      </dgm:t>
    </dgm:pt>
    <dgm:pt modelId="{66087A21-5847-774B-8104-4E2777BE6425}" type="parTrans" cxnId="{85F375FA-0829-8547-8ED1-EC4781EF0D72}">
      <dgm:prSet/>
      <dgm:spPr/>
      <dgm:t>
        <a:bodyPr/>
        <a:lstStyle/>
        <a:p>
          <a:endParaRPr lang="en-US"/>
        </a:p>
      </dgm:t>
    </dgm:pt>
    <dgm:pt modelId="{7A486A73-232F-8045-AEAD-15381D802270}" type="sibTrans" cxnId="{85F375FA-0829-8547-8ED1-EC4781EF0D72}">
      <dgm:prSet/>
      <dgm:spPr/>
      <dgm:t>
        <a:bodyPr/>
        <a:lstStyle/>
        <a:p>
          <a:endParaRPr lang="en-US"/>
        </a:p>
      </dgm:t>
    </dgm:pt>
    <dgm:pt modelId="{98A62DDA-8EA8-6E47-BA8F-08396D4B2369}">
      <dgm:prSet/>
      <dgm:spPr/>
      <dgm:t>
        <a:bodyPr/>
        <a:lstStyle/>
        <a:p>
          <a:r>
            <a:rPr lang="en-US" b="1" dirty="0"/>
            <a:t>Myriad of “devilish details” to address including, burden of additional training, crossing departmental structure, financial…</a:t>
          </a:r>
          <a:endParaRPr lang="en-US" dirty="0"/>
        </a:p>
      </dgm:t>
    </dgm:pt>
    <dgm:pt modelId="{E7CF7B7B-D4B6-8B46-AE50-76449EEB8755}" type="parTrans" cxnId="{990B078D-850B-CC49-850F-02921E56D7B2}">
      <dgm:prSet/>
      <dgm:spPr/>
      <dgm:t>
        <a:bodyPr/>
        <a:lstStyle/>
        <a:p>
          <a:endParaRPr lang="en-US"/>
        </a:p>
      </dgm:t>
    </dgm:pt>
    <dgm:pt modelId="{55958DA7-5B86-6B4B-BBEE-0D8560D241C5}" type="sibTrans" cxnId="{990B078D-850B-CC49-850F-02921E56D7B2}">
      <dgm:prSet/>
      <dgm:spPr/>
      <dgm:t>
        <a:bodyPr/>
        <a:lstStyle/>
        <a:p>
          <a:endParaRPr lang="en-US"/>
        </a:p>
      </dgm:t>
    </dgm:pt>
    <dgm:pt modelId="{E1365323-2320-0B42-AE12-5C878BC7B819}" type="pres">
      <dgm:prSet presAssocID="{716D1F21-9493-8440-9F5E-2022D150858C}" presName="linear" presStyleCnt="0">
        <dgm:presLayoutVars>
          <dgm:animLvl val="lvl"/>
          <dgm:resizeHandles val="exact"/>
        </dgm:presLayoutVars>
      </dgm:prSet>
      <dgm:spPr/>
    </dgm:pt>
    <dgm:pt modelId="{003D0B71-CD12-444F-AA87-7AD8469ED5B0}" type="pres">
      <dgm:prSet presAssocID="{0D392DF7-03B0-0B48-B60F-C297BB90DB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FCDA96-03C6-EC4B-80F2-4EEE3AD019E9}" type="pres">
      <dgm:prSet presAssocID="{37E6E035-4CB6-DF4F-940C-DC5B283894A5}" presName="spacer" presStyleCnt="0"/>
      <dgm:spPr/>
    </dgm:pt>
    <dgm:pt modelId="{D8B8926C-F15F-1440-A463-5F8B47CBFF7C}" type="pres">
      <dgm:prSet presAssocID="{2DB3FE11-E516-994E-A180-BE5E9090BE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904A17-E3E0-FD47-AD08-F7A2A7AFE974}" type="pres">
      <dgm:prSet presAssocID="{32B6E4BA-D4B7-C648-B873-901A79560AB9}" presName="spacer" presStyleCnt="0"/>
      <dgm:spPr/>
    </dgm:pt>
    <dgm:pt modelId="{CF71EC39-BDCF-B544-A04F-4DDAB32CC4B3}" type="pres">
      <dgm:prSet presAssocID="{82098D5F-2C3C-244F-BDA8-D91A800518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4BFC25-BA13-D74A-B9D3-37600CF5A9C3}" type="pres">
      <dgm:prSet presAssocID="{7A486A73-232F-8045-AEAD-15381D802270}" presName="spacer" presStyleCnt="0"/>
      <dgm:spPr/>
    </dgm:pt>
    <dgm:pt modelId="{B0A66134-C783-7840-B321-A4510A2F67DA}" type="pres">
      <dgm:prSet presAssocID="{98A62DDA-8EA8-6E47-BA8F-08396D4B236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64DA0E-906B-A54E-9360-719CA293F0D9}" type="presOf" srcId="{716D1F21-9493-8440-9F5E-2022D150858C}" destId="{E1365323-2320-0B42-AE12-5C878BC7B819}" srcOrd="0" destOrd="0" presId="urn:microsoft.com/office/officeart/2005/8/layout/vList2"/>
    <dgm:cxn modelId="{A3D24E45-7C49-B840-8200-C779F90709DA}" type="presOf" srcId="{98A62DDA-8EA8-6E47-BA8F-08396D4B2369}" destId="{B0A66134-C783-7840-B321-A4510A2F67DA}" srcOrd="0" destOrd="0" presId="urn:microsoft.com/office/officeart/2005/8/layout/vList2"/>
    <dgm:cxn modelId="{11B19D4D-E562-D54D-9816-149434940F7D}" type="presOf" srcId="{2DB3FE11-E516-994E-A180-BE5E9090BEEF}" destId="{D8B8926C-F15F-1440-A463-5F8B47CBFF7C}" srcOrd="0" destOrd="0" presId="urn:microsoft.com/office/officeart/2005/8/layout/vList2"/>
    <dgm:cxn modelId="{46AF7F5B-4454-FB43-8D48-B3648EBF4441}" type="presOf" srcId="{0D392DF7-03B0-0B48-B60F-C297BB90DBB9}" destId="{003D0B71-CD12-444F-AA87-7AD8469ED5B0}" srcOrd="0" destOrd="0" presId="urn:microsoft.com/office/officeart/2005/8/layout/vList2"/>
    <dgm:cxn modelId="{5DA4E85D-5D7B-0B42-8908-F0840E6017B1}" srcId="{716D1F21-9493-8440-9F5E-2022D150858C}" destId="{2DB3FE11-E516-994E-A180-BE5E9090BEEF}" srcOrd="1" destOrd="0" parTransId="{5BCE3B9F-8713-DF48-B63B-88D0ADC26CC4}" sibTransId="{32B6E4BA-D4B7-C648-B873-901A79560AB9}"/>
    <dgm:cxn modelId="{7CC50370-BE44-864A-A8B7-74D0E204FD21}" srcId="{716D1F21-9493-8440-9F5E-2022D150858C}" destId="{0D392DF7-03B0-0B48-B60F-C297BB90DBB9}" srcOrd="0" destOrd="0" parTransId="{16B335F9-18EB-3B46-8905-92DBCFE966CA}" sibTransId="{37E6E035-4CB6-DF4F-940C-DC5B283894A5}"/>
    <dgm:cxn modelId="{990B078D-850B-CC49-850F-02921E56D7B2}" srcId="{716D1F21-9493-8440-9F5E-2022D150858C}" destId="{98A62DDA-8EA8-6E47-BA8F-08396D4B2369}" srcOrd="3" destOrd="0" parTransId="{E7CF7B7B-D4B6-8B46-AE50-76449EEB8755}" sibTransId="{55958DA7-5B86-6B4B-BBEE-0D8560D241C5}"/>
    <dgm:cxn modelId="{E4BCF4E9-A715-A24B-A993-847A11513216}" type="presOf" srcId="{82098D5F-2C3C-244F-BDA8-D91A800518FF}" destId="{CF71EC39-BDCF-B544-A04F-4DDAB32CC4B3}" srcOrd="0" destOrd="0" presId="urn:microsoft.com/office/officeart/2005/8/layout/vList2"/>
    <dgm:cxn modelId="{85F375FA-0829-8547-8ED1-EC4781EF0D72}" srcId="{716D1F21-9493-8440-9F5E-2022D150858C}" destId="{82098D5F-2C3C-244F-BDA8-D91A800518FF}" srcOrd="2" destOrd="0" parTransId="{66087A21-5847-774B-8104-4E2777BE6425}" sibTransId="{7A486A73-232F-8045-AEAD-15381D802270}"/>
    <dgm:cxn modelId="{26B71797-F30F-8044-A197-0EFD46D14845}" type="presParOf" srcId="{E1365323-2320-0B42-AE12-5C878BC7B819}" destId="{003D0B71-CD12-444F-AA87-7AD8469ED5B0}" srcOrd="0" destOrd="0" presId="urn:microsoft.com/office/officeart/2005/8/layout/vList2"/>
    <dgm:cxn modelId="{716CD4F2-DA75-2147-9818-B2881CF8C66D}" type="presParOf" srcId="{E1365323-2320-0B42-AE12-5C878BC7B819}" destId="{2EFCDA96-03C6-EC4B-80F2-4EEE3AD019E9}" srcOrd="1" destOrd="0" presId="urn:microsoft.com/office/officeart/2005/8/layout/vList2"/>
    <dgm:cxn modelId="{CBD93452-33AE-184F-8CB6-913FA30C953C}" type="presParOf" srcId="{E1365323-2320-0B42-AE12-5C878BC7B819}" destId="{D8B8926C-F15F-1440-A463-5F8B47CBFF7C}" srcOrd="2" destOrd="0" presId="urn:microsoft.com/office/officeart/2005/8/layout/vList2"/>
    <dgm:cxn modelId="{FD58B64B-F89E-4648-B04A-14F9323CADFC}" type="presParOf" srcId="{E1365323-2320-0B42-AE12-5C878BC7B819}" destId="{B7904A17-E3E0-FD47-AD08-F7A2A7AFE974}" srcOrd="3" destOrd="0" presId="urn:microsoft.com/office/officeart/2005/8/layout/vList2"/>
    <dgm:cxn modelId="{C7B1210D-FDB8-2A45-82E5-D354F0AF4FBA}" type="presParOf" srcId="{E1365323-2320-0B42-AE12-5C878BC7B819}" destId="{CF71EC39-BDCF-B544-A04F-4DDAB32CC4B3}" srcOrd="4" destOrd="0" presId="urn:microsoft.com/office/officeart/2005/8/layout/vList2"/>
    <dgm:cxn modelId="{56282759-F786-4F41-B438-4760113F42C3}" type="presParOf" srcId="{E1365323-2320-0B42-AE12-5C878BC7B819}" destId="{CF4BFC25-BA13-D74A-B9D3-37600CF5A9C3}" srcOrd="5" destOrd="0" presId="urn:microsoft.com/office/officeart/2005/8/layout/vList2"/>
    <dgm:cxn modelId="{53FB215A-D533-1A4D-9E35-C2668905DE98}" type="presParOf" srcId="{E1365323-2320-0B42-AE12-5C878BC7B819}" destId="{B0A66134-C783-7840-B321-A4510A2F6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33BF-6258-7A49-82F7-3BBF7D472418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47158E-CDFF-5847-9F28-E6BE495C2F95}">
      <dgm:prSet/>
      <dgm:spPr>
        <a:noFill/>
      </dgm:spPr>
      <dgm:t>
        <a:bodyPr/>
        <a:lstStyle/>
        <a:p>
          <a:r>
            <a:rPr lang="en-US" b="1">
              <a:solidFill>
                <a:schemeClr val="accent1"/>
              </a:solidFill>
            </a:rPr>
            <a:t>Conflict of Interest Disclosure</a:t>
          </a:r>
          <a:endParaRPr lang="en-US">
            <a:solidFill>
              <a:schemeClr val="accent1"/>
            </a:solidFill>
          </a:endParaRPr>
        </a:p>
      </dgm:t>
    </dgm:pt>
    <dgm:pt modelId="{1DA58117-4303-8A40-8506-C6D0DEF2AFC1}" type="parTrans" cxnId="{48FDDA74-D79D-F547-9135-1B26CD0738BF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632CCFF-D927-BB4C-AE20-290C660700C8}" type="sibTrans" cxnId="{48FDDA74-D79D-F547-9135-1B26CD0738BF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561B9FF-3270-5A4D-8D28-16BC9C5A2AD4}" type="pres">
      <dgm:prSet presAssocID="{D0AA33BF-6258-7A49-82F7-3BBF7D472418}" presName="Name0" presStyleCnt="0">
        <dgm:presLayoutVars>
          <dgm:dir/>
          <dgm:animLvl val="lvl"/>
          <dgm:resizeHandles val="exact"/>
        </dgm:presLayoutVars>
      </dgm:prSet>
      <dgm:spPr/>
    </dgm:pt>
    <dgm:pt modelId="{84EF2F23-0F09-5943-93AC-52B69039A01D}" type="pres">
      <dgm:prSet presAssocID="{5E47158E-CDFF-5847-9F28-E6BE495C2F9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9B452C1C-A1EA-7541-8382-6F9A4DFB55A1}" type="presOf" srcId="{5E47158E-CDFF-5847-9F28-E6BE495C2F95}" destId="{84EF2F23-0F09-5943-93AC-52B69039A01D}" srcOrd="0" destOrd="0" presId="urn:microsoft.com/office/officeart/2005/8/layout/chevron1"/>
    <dgm:cxn modelId="{48FDDA74-D79D-F547-9135-1B26CD0738BF}" srcId="{D0AA33BF-6258-7A49-82F7-3BBF7D472418}" destId="{5E47158E-CDFF-5847-9F28-E6BE495C2F95}" srcOrd="0" destOrd="0" parTransId="{1DA58117-4303-8A40-8506-C6D0DEF2AFC1}" sibTransId="{2632CCFF-D927-BB4C-AE20-290C660700C8}"/>
    <dgm:cxn modelId="{5ED237E0-9E9B-324D-96BF-D634D75F6302}" type="presOf" srcId="{D0AA33BF-6258-7A49-82F7-3BBF7D472418}" destId="{7561B9FF-3270-5A4D-8D28-16BC9C5A2AD4}" srcOrd="0" destOrd="0" presId="urn:microsoft.com/office/officeart/2005/8/layout/chevron1"/>
    <dgm:cxn modelId="{B73741F4-B686-1448-8D55-5B2755E196A0}" type="presParOf" srcId="{7561B9FF-3270-5A4D-8D28-16BC9C5A2AD4}" destId="{84EF2F23-0F09-5943-93AC-52B69039A01D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47831-19F3-3343-B615-E62B724F363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5DB1F3-EF7F-5D44-89DA-4F7A2C3FCD08}">
      <dgm:prSet custT="1"/>
      <dgm:spPr/>
      <dgm:t>
        <a:bodyPr/>
        <a:lstStyle/>
        <a:p>
          <a:r>
            <a:rPr lang="en-US" sz="2400" b="1" dirty="0"/>
            <a:t>Industry courses</a:t>
          </a:r>
          <a:endParaRPr lang="en-US" sz="2400" dirty="0"/>
        </a:p>
      </dgm:t>
    </dgm:pt>
    <dgm:pt modelId="{D6AC5FF8-4C47-2C41-BC4C-FFCC65FC1A7E}" type="parTrans" cxnId="{D4745F51-B29F-DF4B-8C3E-416DDF1F8D26}">
      <dgm:prSet/>
      <dgm:spPr/>
      <dgm:t>
        <a:bodyPr/>
        <a:lstStyle/>
        <a:p>
          <a:endParaRPr lang="en-US" sz="2000"/>
        </a:p>
      </dgm:t>
    </dgm:pt>
    <dgm:pt modelId="{8F736377-CF49-754E-A08F-3E15AF4E4741}" type="sibTrans" cxnId="{D4745F51-B29F-DF4B-8C3E-416DDF1F8D26}">
      <dgm:prSet/>
      <dgm:spPr/>
      <dgm:t>
        <a:bodyPr/>
        <a:lstStyle/>
        <a:p>
          <a:endParaRPr lang="en-US" sz="2000"/>
        </a:p>
      </dgm:t>
    </dgm:pt>
    <dgm:pt modelId="{2DA1BF67-ED28-564C-87B7-39D5377FEC7C}">
      <dgm:prSet custT="1"/>
      <dgm:spPr/>
      <dgm:t>
        <a:bodyPr/>
        <a:lstStyle/>
        <a:p>
          <a:r>
            <a:rPr lang="en-US" sz="2400" b="1"/>
            <a:t>Proctors</a:t>
          </a:r>
          <a:endParaRPr lang="en-US" sz="2400"/>
        </a:p>
      </dgm:t>
    </dgm:pt>
    <dgm:pt modelId="{230420B0-6A73-D645-ADA1-BF3E0E32F26E}" type="parTrans" cxnId="{398FA668-A754-C947-B978-ABCAB6CDE1C8}">
      <dgm:prSet/>
      <dgm:spPr/>
      <dgm:t>
        <a:bodyPr/>
        <a:lstStyle/>
        <a:p>
          <a:endParaRPr lang="en-US" sz="2000"/>
        </a:p>
      </dgm:t>
    </dgm:pt>
    <dgm:pt modelId="{FC3B0510-D54C-9540-9CDA-C8E9B0A7A823}" type="sibTrans" cxnId="{398FA668-A754-C947-B978-ABCAB6CDE1C8}">
      <dgm:prSet/>
      <dgm:spPr/>
      <dgm:t>
        <a:bodyPr/>
        <a:lstStyle/>
        <a:p>
          <a:endParaRPr lang="en-US" sz="2000"/>
        </a:p>
      </dgm:t>
    </dgm:pt>
    <dgm:pt modelId="{1BD35B44-538B-4F43-814B-A8825E38AACA}">
      <dgm:prSet custT="1"/>
      <dgm:spPr/>
      <dgm:t>
        <a:bodyPr/>
        <a:lstStyle/>
        <a:p>
          <a:r>
            <a:rPr lang="en-US" sz="2400" b="1" dirty="0"/>
            <a:t>International meetings- London Valve, PCR, TVT, TCT</a:t>
          </a:r>
          <a:endParaRPr lang="en-US" sz="2400" dirty="0"/>
        </a:p>
      </dgm:t>
    </dgm:pt>
    <dgm:pt modelId="{41AEA8B0-96A0-0345-8901-AB7F83174F5B}" type="parTrans" cxnId="{D2352ED8-650C-5247-94A8-C23EFA06C248}">
      <dgm:prSet/>
      <dgm:spPr/>
      <dgm:t>
        <a:bodyPr/>
        <a:lstStyle/>
        <a:p>
          <a:endParaRPr lang="en-US" sz="2000"/>
        </a:p>
      </dgm:t>
    </dgm:pt>
    <dgm:pt modelId="{AAF322F9-0560-3342-B697-216081EAA53D}" type="sibTrans" cxnId="{D2352ED8-650C-5247-94A8-C23EFA06C248}">
      <dgm:prSet/>
      <dgm:spPr/>
      <dgm:t>
        <a:bodyPr/>
        <a:lstStyle/>
        <a:p>
          <a:endParaRPr lang="en-US" sz="2000"/>
        </a:p>
      </dgm:t>
    </dgm:pt>
    <dgm:pt modelId="{8E7BBB03-51BA-5C4F-A6AE-D1484E8013E4}">
      <dgm:prSet custT="1"/>
      <dgm:spPr/>
      <dgm:t>
        <a:bodyPr/>
        <a:lstStyle/>
        <a:p>
          <a:r>
            <a:rPr lang="en-US" sz="2400" b="1"/>
            <a:t>OTJ- “On the Job” Training</a:t>
          </a:r>
          <a:endParaRPr lang="en-US" sz="2400"/>
        </a:p>
      </dgm:t>
    </dgm:pt>
    <dgm:pt modelId="{28D0EDC4-1FFB-7048-ADCA-E8DEAE098686}" type="parTrans" cxnId="{DA9FED25-B1C5-774E-9128-74A9055EB9D5}">
      <dgm:prSet/>
      <dgm:spPr/>
      <dgm:t>
        <a:bodyPr/>
        <a:lstStyle/>
        <a:p>
          <a:endParaRPr lang="en-US" sz="2000"/>
        </a:p>
      </dgm:t>
    </dgm:pt>
    <dgm:pt modelId="{04C61B00-E7A9-C048-9BAD-7DFE309986A0}" type="sibTrans" cxnId="{DA9FED25-B1C5-774E-9128-74A9055EB9D5}">
      <dgm:prSet/>
      <dgm:spPr/>
      <dgm:t>
        <a:bodyPr/>
        <a:lstStyle/>
        <a:p>
          <a:endParaRPr lang="en-US" sz="2000"/>
        </a:p>
      </dgm:t>
    </dgm:pt>
    <dgm:pt modelId="{00DFA6D1-3A8D-2F4D-A9A4-D9F2D5BEAE05}">
      <dgm:prSet custT="1"/>
      <dgm:spPr/>
      <dgm:t>
        <a:bodyPr/>
        <a:lstStyle/>
        <a:p>
          <a:r>
            <a:rPr lang="en-US" sz="2400" b="1" dirty="0"/>
            <a:t>Non-certified fellowships with variable length and core curriculums</a:t>
          </a:r>
          <a:endParaRPr lang="en-US" sz="2400" dirty="0"/>
        </a:p>
      </dgm:t>
    </dgm:pt>
    <dgm:pt modelId="{94F3FAD6-A607-2649-9BA6-AD79ADAC97FD}" type="parTrans" cxnId="{B319A6F0-4EEA-974B-A751-68AB90ACA839}">
      <dgm:prSet/>
      <dgm:spPr/>
      <dgm:t>
        <a:bodyPr/>
        <a:lstStyle/>
        <a:p>
          <a:endParaRPr lang="en-US" sz="2000"/>
        </a:p>
      </dgm:t>
    </dgm:pt>
    <dgm:pt modelId="{D5857BE7-31B6-3F45-BE9F-9F6AB401E00C}" type="sibTrans" cxnId="{B319A6F0-4EEA-974B-A751-68AB90ACA839}">
      <dgm:prSet/>
      <dgm:spPr/>
      <dgm:t>
        <a:bodyPr/>
        <a:lstStyle/>
        <a:p>
          <a:endParaRPr lang="en-US" sz="2000"/>
        </a:p>
      </dgm:t>
    </dgm:pt>
    <dgm:pt modelId="{18D05BD9-D178-7046-A6F9-446B30A4068C}" type="pres">
      <dgm:prSet presAssocID="{67147831-19F3-3343-B615-E62B724F3636}" presName="linear" presStyleCnt="0">
        <dgm:presLayoutVars>
          <dgm:animLvl val="lvl"/>
          <dgm:resizeHandles val="exact"/>
        </dgm:presLayoutVars>
      </dgm:prSet>
      <dgm:spPr/>
    </dgm:pt>
    <dgm:pt modelId="{8B165103-37E3-C14F-AB4C-2EBE2F570179}" type="pres">
      <dgm:prSet presAssocID="{665DB1F3-EF7F-5D44-89DA-4F7A2C3FCD0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3E57CCD-FB44-6244-BD51-2ABDCB808E63}" type="pres">
      <dgm:prSet presAssocID="{8F736377-CF49-754E-A08F-3E15AF4E4741}" presName="spacer" presStyleCnt="0"/>
      <dgm:spPr/>
    </dgm:pt>
    <dgm:pt modelId="{73BE07F0-B7F2-D24B-92E3-A3461D7EAEDC}" type="pres">
      <dgm:prSet presAssocID="{2DA1BF67-ED28-564C-87B7-39D5377FEC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D8A559-353B-EF4A-A17F-C05FBAB0861A}" type="pres">
      <dgm:prSet presAssocID="{FC3B0510-D54C-9540-9CDA-C8E9B0A7A823}" presName="spacer" presStyleCnt="0"/>
      <dgm:spPr/>
    </dgm:pt>
    <dgm:pt modelId="{9B46E26C-66CF-ED40-8966-C1DCD676EC56}" type="pres">
      <dgm:prSet presAssocID="{1BD35B44-538B-4F43-814B-A8825E38AAC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88FAEA-C77D-EE44-BDCF-208CE5B99FFE}" type="pres">
      <dgm:prSet presAssocID="{AAF322F9-0560-3342-B697-216081EAA53D}" presName="spacer" presStyleCnt="0"/>
      <dgm:spPr/>
    </dgm:pt>
    <dgm:pt modelId="{E116E3C1-1F51-8848-929C-BEB65A377CAD}" type="pres">
      <dgm:prSet presAssocID="{8E7BBB03-51BA-5C4F-A6AE-D1484E8013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FB19C9-DDDB-4D49-8718-ABE2DFF9E679}" type="pres">
      <dgm:prSet presAssocID="{04C61B00-E7A9-C048-9BAD-7DFE309986A0}" presName="spacer" presStyleCnt="0"/>
      <dgm:spPr/>
    </dgm:pt>
    <dgm:pt modelId="{41EB24E9-1D94-D547-B75B-3C3167D31CF5}" type="pres">
      <dgm:prSet presAssocID="{00DFA6D1-3A8D-2F4D-A9A4-D9F2D5BEAE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6C50720-F886-3A40-884B-71DC3F6BC391}" type="presOf" srcId="{8E7BBB03-51BA-5C4F-A6AE-D1484E8013E4}" destId="{E116E3C1-1F51-8848-929C-BEB65A377CAD}" srcOrd="0" destOrd="0" presId="urn:microsoft.com/office/officeart/2005/8/layout/vList2"/>
    <dgm:cxn modelId="{DA9FED25-B1C5-774E-9128-74A9055EB9D5}" srcId="{67147831-19F3-3343-B615-E62B724F3636}" destId="{8E7BBB03-51BA-5C4F-A6AE-D1484E8013E4}" srcOrd="3" destOrd="0" parTransId="{28D0EDC4-1FFB-7048-ADCA-E8DEAE098686}" sibTransId="{04C61B00-E7A9-C048-9BAD-7DFE309986A0}"/>
    <dgm:cxn modelId="{D4745F51-B29F-DF4B-8C3E-416DDF1F8D26}" srcId="{67147831-19F3-3343-B615-E62B724F3636}" destId="{665DB1F3-EF7F-5D44-89DA-4F7A2C3FCD08}" srcOrd="0" destOrd="0" parTransId="{D6AC5FF8-4C47-2C41-BC4C-FFCC65FC1A7E}" sibTransId="{8F736377-CF49-754E-A08F-3E15AF4E4741}"/>
    <dgm:cxn modelId="{98948654-1050-EC4C-96FE-90D75A088CA2}" type="presOf" srcId="{1BD35B44-538B-4F43-814B-A8825E38AACA}" destId="{9B46E26C-66CF-ED40-8966-C1DCD676EC56}" srcOrd="0" destOrd="0" presId="urn:microsoft.com/office/officeart/2005/8/layout/vList2"/>
    <dgm:cxn modelId="{398FA668-A754-C947-B978-ABCAB6CDE1C8}" srcId="{67147831-19F3-3343-B615-E62B724F3636}" destId="{2DA1BF67-ED28-564C-87B7-39D5377FEC7C}" srcOrd="1" destOrd="0" parTransId="{230420B0-6A73-D645-ADA1-BF3E0E32F26E}" sibTransId="{FC3B0510-D54C-9540-9CDA-C8E9B0A7A823}"/>
    <dgm:cxn modelId="{D038A5C5-4DDE-DB4E-AB59-1A95D564B6A5}" type="presOf" srcId="{665DB1F3-EF7F-5D44-89DA-4F7A2C3FCD08}" destId="{8B165103-37E3-C14F-AB4C-2EBE2F570179}" srcOrd="0" destOrd="0" presId="urn:microsoft.com/office/officeart/2005/8/layout/vList2"/>
    <dgm:cxn modelId="{33E702D8-F01A-2F44-8649-1D91101CF65B}" type="presOf" srcId="{67147831-19F3-3343-B615-E62B724F3636}" destId="{18D05BD9-D178-7046-A6F9-446B30A4068C}" srcOrd="0" destOrd="0" presId="urn:microsoft.com/office/officeart/2005/8/layout/vList2"/>
    <dgm:cxn modelId="{D2352ED8-650C-5247-94A8-C23EFA06C248}" srcId="{67147831-19F3-3343-B615-E62B724F3636}" destId="{1BD35B44-538B-4F43-814B-A8825E38AACA}" srcOrd="2" destOrd="0" parTransId="{41AEA8B0-96A0-0345-8901-AB7F83174F5B}" sibTransId="{AAF322F9-0560-3342-B697-216081EAA53D}"/>
    <dgm:cxn modelId="{0C4F81E0-E6DE-CD45-984B-AA0431BEC482}" type="presOf" srcId="{2DA1BF67-ED28-564C-87B7-39D5377FEC7C}" destId="{73BE07F0-B7F2-D24B-92E3-A3461D7EAEDC}" srcOrd="0" destOrd="0" presId="urn:microsoft.com/office/officeart/2005/8/layout/vList2"/>
    <dgm:cxn modelId="{B319A6F0-4EEA-974B-A751-68AB90ACA839}" srcId="{67147831-19F3-3343-B615-E62B724F3636}" destId="{00DFA6D1-3A8D-2F4D-A9A4-D9F2D5BEAE05}" srcOrd="4" destOrd="0" parTransId="{94F3FAD6-A607-2649-9BA6-AD79ADAC97FD}" sibTransId="{D5857BE7-31B6-3F45-BE9F-9F6AB401E00C}"/>
    <dgm:cxn modelId="{CD9057FE-92A5-A344-AC07-61FD628D0FC3}" type="presOf" srcId="{00DFA6D1-3A8D-2F4D-A9A4-D9F2D5BEAE05}" destId="{41EB24E9-1D94-D547-B75B-3C3167D31CF5}" srcOrd="0" destOrd="0" presId="urn:microsoft.com/office/officeart/2005/8/layout/vList2"/>
    <dgm:cxn modelId="{1C0ABCA5-B75D-6446-A21B-3B96EC7ABEAF}" type="presParOf" srcId="{18D05BD9-D178-7046-A6F9-446B30A4068C}" destId="{8B165103-37E3-C14F-AB4C-2EBE2F570179}" srcOrd="0" destOrd="0" presId="urn:microsoft.com/office/officeart/2005/8/layout/vList2"/>
    <dgm:cxn modelId="{5013DE03-1A5A-2645-A7C6-C366B7513902}" type="presParOf" srcId="{18D05BD9-D178-7046-A6F9-446B30A4068C}" destId="{73E57CCD-FB44-6244-BD51-2ABDCB808E63}" srcOrd="1" destOrd="0" presId="urn:microsoft.com/office/officeart/2005/8/layout/vList2"/>
    <dgm:cxn modelId="{6944E38A-898C-914A-8C90-264C796CD0D4}" type="presParOf" srcId="{18D05BD9-D178-7046-A6F9-446B30A4068C}" destId="{73BE07F0-B7F2-D24B-92E3-A3461D7EAEDC}" srcOrd="2" destOrd="0" presId="urn:microsoft.com/office/officeart/2005/8/layout/vList2"/>
    <dgm:cxn modelId="{FB4B6065-7637-3140-9122-02980B0E7AEB}" type="presParOf" srcId="{18D05BD9-D178-7046-A6F9-446B30A4068C}" destId="{72D8A559-353B-EF4A-A17F-C05FBAB0861A}" srcOrd="3" destOrd="0" presId="urn:microsoft.com/office/officeart/2005/8/layout/vList2"/>
    <dgm:cxn modelId="{8A1D2E45-E3A9-5146-9EF4-34DA3F1D8986}" type="presParOf" srcId="{18D05BD9-D178-7046-A6F9-446B30A4068C}" destId="{9B46E26C-66CF-ED40-8966-C1DCD676EC56}" srcOrd="4" destOrd="0" presId="urn:microsoft.com/office/officeart/2005/8/layout/vList2"/>
    <dgm:cxn modelId="{7AC1DF54-2AFA-C243-8594-8F0ECA4351B6}" type="presParOf" srcId="{18D05BD9-D178-7046-A6F9-446B30A4068C}" destId="{2788FAEA-C77D-EE44-BDCF-208CE5B99FFE}" srcOrd="5" destOrd="0" presId="urn:microsoft.com/office/officeart/2005/8/layout/vList2"/>
    <dgm:cxn modelId="{65BDDA75-1200-4949-92AA-205EF0C26FC6}" type="presParOf" srcId="{18D05BD9-D178-7046-A6F9-446B30A4068C}" destId="{E116E3C1-1F51-8848-929C-BEB65A377CAD}" srcOrd="6" destOrd="0" presId="urn:microsoft.com/office/officeart/2005/8/layout/vList2"/>
    <dgm:cxn modelId="{CF9D26FA-26AF-6A4C-8AD0-987E57D6EAB9}" type="presParOf" srcId="{18D05BD9-D178-7046-A6F9-446B30A4068C}" destId="{70FB19C9-DDDB-4D49-8718-ABE2DFF9E679}" srcOrd="7" destOrd="0" presId="urn:microsoft.com/office/officeart/2005/8/layout/vList2"/>
    <dgm:cxn modelId="{EC452EF2-8DD6-B84C-9BAE-EA5C3A726982}" type="presParOf" srcId="{18D05BD9-D178-7046-A6F9-446B30A4068C}" destId="{41EB24E9-1D94-D547-B75B-3C3167D31C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3DF47-F5E4-8345-A5CC-228771C3888E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A75BBD-730B-4B43-AE5C-7F9BE2ACB055}">
      <dgm:prSet custT="1"/>
      <dgm:spPr/>
      <dgm:t>
        <a:bodyPr/>
        <a:lstStyle/>
        <a:p>
          <a:r>
            <a:rPr lang="en-US" sz="1800" b="1" dirty="0"/>
            <a:t>Structural heart is now a “specialty”</a:t>
          </a:r>
          <a:endParaRPr lang="en-US" sz="1800" dirty="0"/>
        </a:p>
      </dgm:t>
    </dgm:pt>
    <dgm:pt modelId="{0D542838-54B2-0A42-AB88-30F208EFB3D8}" type="parTrans" cxnId="{C728A699-5D3E-F549-85BC-D25033F09A8B}">
      <dgm:prSet/>
      <dgm:spPr/>
      <dgm:t>
        <a:bodyPr/>
        <a:lstStyle/>
        <a:p>
          <a:endParaRPr lang="en-US" sz="2400"/>
        </a:p>
      </dgm:t>
    </dgm:pt>
    <dgm:pt modelId="{2598A67D-30E8-DD49-8EE7-68CE9732CFA6}" type="sibTrans" cxnId="{C728A699-5D3E-F549-85BC-D25033F09A8B}">
      <dgm:prSet/>
      <dgm:spPr/>
      <dgm:t>
        <a:bodyPr/>
        <a:lstStyle/>
        <a:p>
          <a:endParaRPr lang="en-US" sz="2400"/>
        </a:p>
      </dgm:t>
    </dgm:pt>
    <dgm:pt modelId="{CA110EE8-5DEE-8045-9AA4-1645995C0B5B}">
      <dgm:prSet custT="1"/>
      <dgm:spPr/>
      <dgm:t>
        <a:bodyPr/>
        <a:lstStyle/>
        <a:p>
          <a:r>
            <a:rPr lang="en-US" sz="1800" b="1" dirty="0"/>
            <a:t>Although the current forms of training have served us well until now, future needs are going to require a more focused and comprehensive approach</a:t>
          </a:r>
          <a:endParaRPr lang="en-US" sz="1800" dirty="0"/>
        </a:p>
      </dgm:t>
    </dgm:pt>
    <dgm:pt modelId="{6D9B2D95-186B-7344-8A78-22B598FD75ED}" type="parTrans" cxnId="{A060199E-732A-4B4F-B330-759B41BFC931}">
      <dgm:prSet/>
      <dgm:spPr/>
      <dgm:t>
        <a:bodyPr/>
        <a:lstStyle/>
        <a:p>
          <a:endParaRPr lang="en-US" sz="2400"/>
        </a:p>
      </dgm:t>
    </dgm:pt>
    <dgm:pt modelId="{2CD7755B-837B-2F4C-9AC7-5DA8B2383840}" type="sibTrans" cxnId="{A060199E-732A-4B4F-B330-759B41BFC931}">
      <dgm:prSet/>
      <dgm:spPr/>
      <dgm:t>
        <a:bodyPr/>
        <a:lstStyle/>
        <a:p>
          <a:endParaRPr lang="en-US" sz="2400"/>
        </a:p>
      </dgm:t>
    </dgm:pt>
    <dgm:pt modelId="{5BABD8B9-9531-964C-9112-3B0182D26376}">
      <dgm:prSet custT="1"/>
      <dgm:spPr/>
      <dgm:t>
        <a:bodyPr/>
        <a:lstStyle/>
        <a:p>
          <a:r>
            <a:rPr lang="en-US" sz="1800" b="1"/>
            <a:t>This isn’t all about TAVR</a:t>
          </a:r>
          <a:endParaRPr lang="en-US" sz="1800"/>
        </a:p>
      </dgm:t>
    </dgm:pt>
    <dgm:pt modelId="{B5AFCA0E-F6E7-F848-BA0D-5305BC7F6858}" type="parTrans" cxnId="{CC7E0319-8B45-FB4C-95C6-259CCC6AF526}">
      <dgm:prSet/>
      <dgm:spPr/>
      <dgm:t>
        <a:bodyPr/>
        <a:lstStyle/>
        <a:p>
          <a:endParaRPr lang="en-US" sz="2400"/>
        </a:p>
      </dgm:t>
    </dgm:pt>
    <dgm:pt modelId="{6B436C2E-9ACF-EA4F-AC24-0F569E9C8161}" type="sibTrans" cxnId="{CC7E0319-8B45-FB4C-95C6-259CCC6AF526}">
      <dgm:prSet/>
      <dgm:spPr/>
      <dgm:t>
        <a:bodyPr/>
        <a:lstStyle/>
        <a:p>
          <a:endParaRPr lang="en-US" sz="2400"/>
        </a:p>
      </dgm:t>
    </dgm:pt>
    <dgm:pt modelId="{D1AEF03C-5614-7C44-BD73-CD5B23F4B1B9}">
      <dgm:prSet custT="1"/>
      <dgm:spPr/>
      <dgm:t>
        <a:bodyPr/>
        <a:lstStyle/>
        <a:p>
          <a:r>
            <a:rPr lang="en-US" sz="1800" b="1"/>
            <a:t>It’s about </a:t>
          </a:r>
          <a:endParaRPr lang="en-US" sz="1800"/>
        </a:p>
      </dgm:t>
    </dgm:pt>
    <dgm:pt modelId="{B134F699-11EA-5042-A158-E6FD7B6B4F3C}" type="parTrans" cxnId="{A80F7E0E-AAB7-754F-99FC-34E7F36E8956}">
      <dgm:prSet/>
      <dgm:spPr/>
      <dgm:t>
        <a:bodyPr/>
        <a:lstStyle/>
        <a:p>
          <a:endParaRPr lang="en-US" sz="2400"/>
        </a:p>
      </dgm:t>
    </dgm:pt>
    <dgm:pt modelId="{678F2EBB-D9A8-7743-9677-BBC2FCE53672}" type="sibTrans" cxnId="{A80F7E0E-AAB7-754F-99FC-34E7F36E8956}">
      <dgm:prSet/>
      <dgm:spPr/>
      <dgm:t>
        <a:bodyPr/>
        <a:lstStyle/>
        <a:p>
          <a:endParaRPr lang="en-US" sz="2400"/>
        </a:p>
      </dgm:t>
    </dgm:pt>
    <dgm:pt modelId="{4B69D62B-B52C-8B46-BFC6-21CE782F7EA8}">
      <dgm:prSet custT="1"/>
      <dgm:spPr/>
      <dgm:t>
        <a:bodyPr/>
        <a:lstStyle/>
        <a:p>
          <a:r>
            <a:rPr lang="en-US" sz="2000" b="0" dirty="0"/>
            <a:t>Aortic Valve</a:t>
          </a:r>
          <a:endParaRPr lang="en-US" sz="2000" dirty="0"/>
        </a:p>
      </dgm:t>
    </dgm:pt>
    <dgm:pt modelId="{A119955D-BA4F-FB4E-8464-347072404334}" type="parTrans" cxnId="{4506BB42-1394-DD44-A2B9-6FF6DD7BEAF9}">
      <dgm:prSet/>
      <dgm:spPr/>
      <dgm:t>
        <a:bodyPr/>
        <a:lstStyle/>
        <a:p>
          <a:endParaRPr lang="en-US" sz="2400"/>
        </a:p>
      </dgm:t>
    </dgm:pt>
    <dgm:pt modelId="{9AC12341-4D50-0C4B-A400-1F74FC96ECAD}" type="sibTrans" cxnId="{4506BB42-1394-DD44-A2B9-6FF6DD7BEAF9}">
      <dgm:prSet/>
      <dgm:spPr/>
      <dgm:t>
        <a:bodyPr/>
        <a:lstStyle/>
        <a:p>
          <a:endParaRPr lang="en-US" sz="2400"/>
        </a:p>
      </dgm:t>
    </dgm:pt>
    <dgm:pt modelId="{8A561533-DD47-BA4E-A0A3-4B37212D3641}">
      <dgm:prSet custT="1"/>
      <dgm:spPr/>
      <dgm:t>
        <a:bodyPr/>
        <a:lstStyle/>
        <a:p>
          <a:r>
            <a:rPr lang="en-US" sz="2000" b="0" dirty="0"/>
            <a:t>Mitral Valve</a:t>
          </a:r>
          <a:endParaRPr lang="en-US" sz="2000" dirty="0"/>
        </a:p>
      </dgm:t>
    </dgm:pt>
    <dgm:pt modelId="{42E89774-E27A-A941-8C8F-36C18B33AE9A}" type="parTrans" cxnId="{B7864DF5-4EFE-B94F-A6C1-04D10FB85BB5}">
      <dgm:prSet/>
      <dgm:spPr/>
      <dgm:t>
        <a:bodyPr/>
        <a:lstStyle/>
        <a:p>
          <a:endParaRPr lang="en-US" sz="2400"/>
        </a:p>
      </dgm:t>
    </dgm:pt>
    <dgm:pt modelId="{8816A647-65C3-364E-A72E-1F1FE2609F5C}" type="sibTrans" cxnId="{B7864DF5-4EFE-B94F-A6C1-04D10FB85BB5}">
      <dgm:prSet/>
      <dgm:spPr/>
      <dgm:t>
        <a:bodyPr/>
        <a:lstStyle/>
        <a:p>
          <a:endParaRPr lang="en-US" sz="2400"/>
        </a:p>
      </dgm:t>
    </dgm:pt>
    <dgm:pt modelId="{069D329F-9894-9B4A-88C1-90658CD6F170}">
      <dgm:prSet custT="1"/>
      <dgm:spPr/>
      <dgm:t>
        <a:bodyPr/>
        <a:lstStyle/>
        <a:p>
          <a:r>
            <a:rPr lang="en-US" sz="2000" b="0" dirty="0"/>
            <a:t>Tricuspid Valve</a:t>
          </a:r>
          <a:endParaRPr lang="en-US" sz="2000" dirty="0"/>
        </a:p>
      </dgm:t>
    </dgm:pt>
    <dgm:pt modelId="{EF60932A-63D3-8F44-948C-038476D3889F}" type="parTrans" cxnId="{CD81EBA5-C449-DD46-A33D-7FB71F70F61A}">
      <dgm:prSet/>
      <dgm:spPr/>
      <dgm:t>
        <a:bodyPr/>
        <a:lstStyle/>
        <a:p>
          <a:endParaRPr lang="en-US" sz="2400"/>
        </a:p>
      </dgm:t>
    </dgm:pt>
    <dgm:pt modelId="{1F75A93D-B4B4-744F-B01D-9F63BF0D759E}" type="sibTrans" cxnId="{CD81EBA5-C449-DD46-A33D-7FB71F70F61A}">
      <dgm:prSet/>
      <dgm:spPr/>
      <dgm:t>
        <a:bodyPr/>
        <a:lstStyle/>
        <a:p>
          <a:endParaRPr lang="en-US" sz="2400"/>
        </a:p>
      </dgm:t>
    </dgm:pt>
    <dgm:pt modelId="{B497141F-0754-514C-BAE4-50101CBD9823}">
      <dgm:prSet custT="1"/>
      <dgm:spPr/>
      <dgm:t>
        <a:bodyPr/>
        <a:lstStyle/>
        <a:p>
          <a:r>
            <a:rPr lang="en-US" sz="2000" b="0" dirty="0"/>
            <a:t>LAA </a:t>
          </a:r>
          <a:endParaRPr lang="en-US" sz="2000" dirty="0"/>
        </a:p>
      </dgm:t>
    </dgm:pt>
    <dgm:pt modelId="{7F8AEB29-BAF4-7445-A217-7B9BA06A7DF1}" type="parTrans" cxnId="{983940CB-461E-C343-AAB2-3258C565DB94}">
      <dgm:prSet/>
      <dgm:spPr/>
      <dgm:t>
        <a:bodyPr/>
        <a:lstStyle/>
        <a:p>
          <a:endParaRPr lang="en-US" sz="2400"/>
        </a:p>
      </dgm:t>
    </dgm:pt>
    <dgm:pt modelId="{22B0630B-3F31-4448-B5FE-BF16EDFF21E7}" type="sibTrans" cxnId="{983940CB-461E-C343-AAB2-3258C565DB94}">
      <dgm:prSet/>
      <dgm:spPr/>
      <dgm:t>
        <a:bodyPr/>
        <a:lstStyle/>
        <a:p>
          <a:endParaRPr lang="en-US" sz="2400"/>
        </a:p>
      </dgm:t>
    </dgm:pt>
    <dgm:pt modelId="{8C522DBD-9464-874F-8277-1B4E6DF35669}">
      <dgm:prSet custT="1"/>
      <dgm:spPr/>
      <dgm:t>
        <a:bodyPr/>
        <a:lstStyle/>
        <a:p>
          <a:r>
            <a:rPr lang="en-US" sz="2000" b="0" dirty="0"/>
            <a:t>Ascending Aorta</a:t>
          </a:r>
          <a:endParaRPr lang="en-US" sz="2000" dirty="0"/>
        </a:p>
      </dgm:t>
    </dgm:pt>
    <dgm:pt modelId="{E42F6A41-CAEC-B441-9350-BFA039834E66}" type="parTrans" cxnId="{B5337AF8-7B81-D744-8D59-B253D9B438FA}">
      <dgm:prSet/>
      <dgm:spPr/>
      <dgm:t>
        <a:bodyPr/>
        <a:lstStyle/>
        <a:p>
          <a:endParaRPr lang="en-US" sz="2400"/>
        </a:p>
      </dgm:t>
    </dgm:pt>
    <dgm:pt modelId="{703B38C9-EA0A-1A4B-91A7-39A0D00BA399}" type="sibTrans" cxnId="{B5337AF8-7B81-D744-8D59-B253D9B438FA}">
      <dgm:prSet/>
      <dgm:spPr/>
      <dgm:t>
        <a:bodyPr/>
        <a:lstStyle/>
        <a:p>
          <a:endParaRPr lang="en-US" sz="2400"/>
        </a:p>
      </dgm:t>
    </dgm:pt>
    <dgm:pt modelId="{7AFDDBF1-F885-0842-BC6C-5E9782CA02F3}">
      <dgm:prSet custT="1"/>
      <dgm:spPr/>
      <dgm:t>
        <a:bodyPr/>
        <a:lstStyle/>
        <a:p>
          <a:r>
            <a:rPr lang="en-US" sz="2000" b="0" dirty="0"/>
            <a:t>LVOT/HOCM</a:t>
          </a:r>
          <a:endParaRPr lang="en-US" sz="2000" dirty="0"/>
        </a:p>
      </dgm:t>
    </dgm:pt>
    <dgm:pt modelId="{D78D9F1E-AEAF-1B48-9605-6E704E65A880}" type="parTrans" cxnId="{E6A56371-C38F-6F4F-8978-E676613DC3FB}">
      <dgm:prSet/>
      <dgm:spPr/>
      <dgm:t>
        <a:bodyPr/>
        <a:lstStyle/>
        <a:p>
          <a:endParaRPr lang="en-US" sz="2400"/>
        </a:p>
      </dgm:t>
    </dgm:pt>
    <dgm:pt modelId="{45CE2079-65ED-C542-9939-3D6761350483}" type="sibTrans" cxnId="{E6A56371-C38F-6F4F-8978-E676613DC3FB}">
      <dgm:prSet/>
      <dgm:spPr/>
      <dgm:t>
        <a:bodyPr/>
        <a:lstStyle/>
        <a:p>
          <a:endParaRPr lang="en-US" sz="2400"/>
        </a:p>
      </dgm:t>
    </dgm:pt>
    <dgm:pt modelId="{38473082-E774-4E46-9190-ED6B78DA65FA}">
      <dgm:prSet custT="1"/>
      <dgm:spPr/>
      <dgm:t>
        <a:bodyPr/>
        <a:lstStyle/>
        <a:p>
          <a:r>
            <a:rPr lang="en-US" sz="2000" b="0" dirty="0" err="1"/>
            <a:t>Etc</a:t>
          </a:r>
          <a:r>
            <a:rPr lang="en-US" sz="2000" b="0" dirty="0"/>
            <a:t>, </a:t>
          </a:r>
          <a:r>
            <a:rPr lang="en-US" sz="2000" b="0" dirty="0" err="1"/>
            <a:t>etc</a:t>
          </a:r>
          <a:r>
            <a:rPr lang="en-US" sz="2000" b="0" dirty="0"/>
            <a:t>, </a:t>
          </a:r>
          <a:r>
            <a:rPr lang="en-US" sz="2000" b="0" dirty="0" err="1"/>
            <a:t>etc</a:t>
          </a:r>
          <a:endParaRPr lang="en-US" sz="2000" dirty="0"/>
        </a:p>
      </dgm:t>
    </dgm:pt>
    <dgm:pt modelId="{901454E5-F98C-C14B-B27F-AB22D87BF43D}" type="parTrans" cxnId="{BA1E1DC6-6162-1C4B-AE72-53B10AE45B6B}">
      <dgm:prSet/>
      <dgm:spPr/>
      <dgm:t>
        <a:bodyPr/>
        <a:lstStyle/>
        <a:p>
          <a:endParaRPr lang="en-US" sz="2400"/>
        </a:p>
      </dgm:t>
    </dgm:pt>
    <dgm:pt modelId="{4FA09A0D-95D0-184F-9186-D28D31AA2A11}" type="sibTrans" cxnId="{BA1E1DC6-6162-1C4B-AE72-53B10AE45B6B}">
      <dgm:prSet/>
      <dgm:spPr/>
      <dgm:t>
        <a:bodyPr/>
        <a:lstStyle/>
        <a:p>
          <a:endParaRPr lang="en-US" sz="2400"/>
        </a:p>
      </dgm:t>
    </dgm:pt>
    <dgm:pt modelId="{C93E104D-A209-E84E-A633-A721D6CC2CF2}">
      <dgm:prSet custT="1"/>
      <dgm:spPr/>
      <dgm:t>
        <a:bodyPr/>
        <a:lstStyle/>
        <a:p>
          <a:r>
            <a:rPr lang="en-US" sz="2000" dirty="0"/>
            <a:t>MCS</a:t>
          </a:r>
        </a:p>
      </dgm:t>
    </dgm:pt>
    <dgm:pt modelId="{99A37BF7-6E84-0A4A-B97B-E09C21878B53}" type="parTrans" cxnId="{0299EA2D-B458-834D-AB63-BDB213E6A5C6}">
      <dgm:prSet/>
      <dgm:spPr/>
      <dgm:t>
        <a:bodyPr/>
        <a:lstStyle/>
        <a:p>
          <a:endParaRPr lang="en-US" sz="2400"/>
        </a:p>
      </dgm:t>
    </dgm:pt>
    <dgm:pt modelId="{485FA4C7-E2AE-864B-9261-1D287C866AB9}" type="sibTrans" cxnId="{0299EA2D-B458-834D-AB63-BDB213E6A5C6}">
      <dgm:prSet/>
      <dgm:spPr/>
      <dgm:t>
        <a:bodyPr/>
        <a:lstStyle/>
        <a:p>
          <a:endParaRPr lang="en-US" sz="2400"/>
        </a:p>
      </dgm:t>
    </dgm:pt>
    <dgm:pt modelId="{661819C2-8750-2D4D-9C5A-63C2E64D35F3}" type="pres">
      <dgm:prSet presAssocID="{3B13DF47-F5E4-8345-A5CC-228771C3888E}" presName="linear" presStyleCnt="0">
        <dgm:presLayoutVars>
          <dgm:animLvl val="lvl"/>
          <dgm:resizeHandles val="exact"/>
        </dgm:presLayoutVars>
      </dgm:prSet>
      <dgm:spPr/>
    </dgm:pt>
    <dgm:pt modelId="{5EFA5396-8195-BA40-BD94-2AF57D7F139B}" type="pres">
      <dgm:prSet presAssocID="{5EA75BBD-730B-4B43-AE5C-7F9BE2ACB0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E104DD-3398-B342-BA38-081F97CC6AD3}" type="pres">
      <dgm:prSet presAssocID="{2598A67D-30E8-DD49-8EE7-68CE9732CFA6}" presName="spacer" presStyleCnt="0"/>
      <dgm:spPr/>
    </dgm:pt>
    <dgm:pt modelId="{96176046-713A-7745-BAC9-D863FB3ECE83}" type="pres">
      <dgm:prSet presAssocID="{CA110EE8-5DEE-8045-9AA4-1645995C0B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F4E41C-2C91-EF4C-AB02-69FDD1AC54B9}" type="pres">
      <dgm:prSet presAssocID="{2CD7755B-837B-2F4C-9AC7-5DA8B2383840}" presName="spacer" presStyleCnt="0"/>
      <dgm:spPr/>
    </dgm:pt>
    <dgm:pt modelId="{CA558F8A-7FCE-384C-B0BF-910C79CD5884}" type="pres">
      <dgm:prSet presAssocID="{5BABD8B9-9531-964C-9112-3B0182D263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883269-1CD8-D047-8455-5AF0E45711FB}" type="pres">
      <dgm:prSet presAssocID="{6B436C2E-9ACF-EA4F-AC24-0F569E9C8161}" presName="spacer" presStyleCnt="0"/>
      <dgm:spPr/>
    </dgm:pt>
    <dgm:pt modelId="{84E138FD-E1DC-E74A-9C4A-C07865EB5F8F}" type="pres">
      <dgm:prSet presAssocID="{D1AEF03C-5614-7C44-BD73-CD5B23F4B1B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D469954-950A-144E-9239-4BEFB38B3854}" type="pres">
      <dgm:prSet presAssocID="{D1AEF03C-5614-7C44-BD73-CD5B23F4B1B9}" presName="childText" presStyleLbl="revTx" presStyleIdx="0" presStyleCnt="1" custLinFactY="4615" custLinFactNeighborX="-276" custLinFactNeighborY="100000">
        <dgm:presLayoutVars>
          <dgm:bulletEnabled val="1"/>
        </dgm:presLayoutVars>
      </dgm:prSet>
      <dgm:spPr/>
    </dgm:pt>
  </dgm:ptLst>
  <dgm:cxnLst>
    <dgm:cxn modelId="{A80F7E0E-AAB7-754F-99FC-34E7F36E8956}" srcId="{3B13DF47-F5E4-8345-A5CC-228771C3888E}" destId="{D1AEF03C-5614-7C44-BD73-CD5B23F4B1B9}" srcOrd="3" destOrd="0" parTransId="{B134F699-11EA-5042-A158-E6FD7B6B4F3C}" sibTransId="{678F2EBB-D9A8-7743-9677-BBC2FCE53672}"/>
    <dgm:cxn modelId="{CC7E0319-8B45-FB4C-95C6-259CCC6AF526}" srcId="{3B13DF47-F5E4-8345-A5CC-228771C3888E}" destId="{5BABD8B9-9531-964C-9112-3B0182D26376}" srcOrd="2" destOrd="0" parTransId="{B5AFCA0E-F6E7-F848-BA0D-5305BC7F6858}" sibTransId="{6B436C2E-9ACF-EA4F-AC24-0F569E9C8161}"/>
    <dgm:cxn modelId="{9CE74419-9859-0846-A390-199987BC446C}" type="presOf" srcId="{8A561533-DD47-BA4E-A0A3-4B37212D3641}" destId="{1D469954-950A-144E-9239-4BEFB38B3854}" srcOrd="0" destOrd="1" presId="urn:microsoft.com/office/officeart/2005/8/layout/vList2"/>
    <dgm:cxn modelId="{0299EA2D-B458-834D-AB63-BDB213E6A5C6}" srcId="{D1AEF03C-5614-7C44-BD73-CD5B23F4B1B9}" destId="{C93E104D-A209-E84E-A633-A721D6CC2CF2}" srcOrd="6" destOrd="0" parTransId="{99A37BF7-6E84-0A4A-B97B-E09C21878B53}" sibTransId="{485FA4C7-E2AE-864B-9261-1D287C866AB9}"/>
    <dgm:cxn modelId="{4506BB42-1394-DD44-A2B9-6FF6DD7BEAF9}" srcId="{D1AEF03C-5614-7C44-BD73-CD5B23F4B1B9}" destId="{4B69D62B-B52C-8B46-BFC6-21CE782F7EA8}" srcOrd="0" destOrd="0" parTransId="{A119955D-BA4F-FB4E-8464-347072404334}" sibTransId="{9AC12341-4D50-0C4B-A400-1F74FC96ECAD}"/>
    <dgm:cxn modelId="{537A5645-23C5-5B4A-94B9-636571BC1B9D}" type="presOf" srcId="{8C522DBD-9464-874F-8277-1B4E6DF35669}" destId="{1D469954-950A-144E-9239-4BEFB38B3854}" srcOrd="0" destOrd="4" presId="urn:microsoft.com/office/officeart/2005/8/layout/vList2"/>
    <dgm:cxn modelId="{E6A56371-C38F-6F4F-8978-E676613DC3FB}" srcId="{D1AEF03C-5614-7C44-BD73-CD5B23F4B1B9}" destId="{7AFDDBF1-F885-0842-BC6C-5E9782CA02F3}" srcOrd="5" destOrd="0" parTransId="{D78D9F1E-AEAF-1B48-9605-6E704E65A880}" sibTransId="{45CE2079-65ED-C542-9939-3D6761350483}"/>
    <dgm:cxn modelId="{691DC774-E8EE-044F-9501-E664053AB887}" type="presOf" srcId="{3B13DF47-F5E4-8345-A5CC-228771C3888E}" destId="{661819C2-8750-2D4D-9C5A-63C2E64D35F3}" srcOrd="0" destOrd="0" presId="urn:microsoft.com/office/officeart/2005/8/layout/vList2"/>
    <dgm:cxn modelId="{6631EB74-C3A1-224D-8F85-429E393F576F}" type="presOf" srcId="{5BABD8B9-9531-964C-9112-3B0182D26376}" destId="{CA558F8A-7FCE-384C-B0BF-910C79CD5884}" srcOrd="0" destOrd="0" presId="urn:microsoft.com/office/officeart/2005/8/layout/vList2"/>
    <dgm:cxn modelId="{0334F67E-082A-7749-9485-B44EE3C599F7}" type="presOf" srcId="{B497141F-0754-514C-BAE4-50101CBD9823}" destId="{1D469954-950A-144E-9239-4BEFB38B3854}" srcOrd="0" destOrd="3" presId="urn:microsoft.com/office/officeart/2005/8/layout/vList2"/>
    <dgm:cxn modelId="{0A7CE683-3E8E-D442-B420-43C1C4A3A13A}" type="presOf" srcId="{C93E104D-A209-E84E-A633-A721D6CC2CF2}" destId="{1D469954-950A-144E-9239-4BEFB38B3854}" srcOrd="0" destOrd="6" presId="urn:microsoft.com/office/officeart/2005/8/layout/vList2"/>
    <dgm:cxn modelId="{C728A699-5D3E-F549-85BC-D25033F09A8B}" srcId="{3B13DF47-F5E4-8345-A5CC-228771C3888E}" destId="{5EA75BBD-730B-4B43-AE5C-7F9BE2ACB055}" srcOrd="0" destOrd="0" parTransId="{0D542838-54B2-0A42-AB88-30F208EFB3D8}" sibTransId="{2598A67D-30E8-DD49-8EE7-68CE9732CFA6}"/>
    <dgm:cxn modelId="{A060199E-732A-4B4F-B330-759B41BFC931}" srcId="{3B13DF47-F5E4-8345-A5CC-228771C3888E}" destId="{CA110EE8-5DEE-8045-9AA4-1645995C0B5B}" srcOrd="1" destOrd="0" parTransId="{6D9B2D95-186B-7344-8A78-22B598FD75ED}" sibTransId="{2CD7755B-837B-2F4C-9AC7-5DA8B2383840}"/>
    <dgm:cxn modelId="{CD81EBA5-C449-DD46-A33D-7FB71F70F61A}" srcId="{D1AEF03C-5614-7C44-BD73-CD5B23F4B1B9}" destId="{069D329F-9894-9B4A-88C1-90658CD6F170}" srcOrd="2" destOrd="0" parTransId="{EF60932A-63D3-8F44-948C-038476D3889F}" sibTransId="{1F75A93D-B4B4-744F-B01D-9F63BF0D759E}"/>
    <dgm:cxn modelId="{48F3FAB6-4567-7846-A971-CD5F554B04E0}" type="presOf" srcId="{D1AEF03C-5614-7C44-BD73-CD5B23F4B1B9}" destId="{84E138FD-E1DC-E74A-9C4A-C07865EB5F8F}" srcOrd="0" destOrd="0" presId="urn:microsoft.com/office/officeart/2005/8/layout/vList2"/>
    <dgm:cxn modelId="{EC6734B9-5BAE-8C41-A72D-4DC1FBF06C3A}" type="presOf" srcId="{CA110EE8-5DEE-8045-9AA4-1645995C0B5B}" destId="{96176046-713A-7745-BAC9-D863FB3ECE83}" srcOrd="0" destOrd="0" presId="urn:microsoft.com/office/officeart/2005/8/layout/vList2"/>
    <dgm:cxn modelId="{BA1E1DC6-6162-1C4B-AE72-53B10AE45B6B}" srcId="{D1AEF03C-5614-7C44-BD73-CD5B23F4B1B9}" destId="{38473082-E774-4E46-9190-ED6B78DA65FA}" srcOrd="7" destOrd="0" parTransId="{901454E5-F98C-C14B-B27F-AB22D87BF43D}" sibTransId="{4FA09A0D-95D0-184F-9186-D28D31AA2A11}"/>
    <dgm:cxn modelId="{983940CB-461E-C343-AAB2-3258C565DB94}" srcId="{D1AEF03C-5614-7C44-BD73-CD5B23F4B1B9}" destId="{B497141F-0754-514C-BAE4-50101CBD9823}" srcOrd="3" destOrd="0" parTransId="{7F8AEB29-BAF4-7445-A217-7B9BA06A7DF1}" sibTransId="{22B0630B-3F31-4448-B5FE-BF16EDFF21E7}"/>
    <dgm:cxn modelId="{970D75E2-C186-8B40-AC74-5B3516051CA9}" type="presOf" srcId="{069D329F-9894-9B4A-88C1-90658CD6F170}" destId="{1D469954-950A-144E-9239-4BEFB38B3854}" srcOrd="0" destOrd="2" presId="urn:microsoft.com/office/officeart/2005/8/layout/vList2"/>
    <dgm:cxn modelId="{A6F381E2-A6BA-3B44-AE6E-F1B8E9BB6F4D}" type="presOf" srcId="{5EA75BBD-730B-4B43-AE5C-7F9BE2ACB055}" destId="{5EFA5396-8195-BA40-BD94-2AF57D7F139B}" srcOrd="0" destOrd="0" presId="urn:microsoft.com/office/officeart/2005/8/layout/vList2"/>
    <dgm:cxn modelId="{17D910E4-BE58-AF42-8C0F-5EDF0D0ACAF9}" type="presOf" srcId="{4B69D62B-B52C-8B46-BFC6-21CE782F7EA8}" destId="{1D469954-950A-144E-9239-4BEFB38B3854}" srcOrd="0" destOrd="0" presId="urn:microsoft.com/office/officeart/2005/8/layout/vList2"/>
    <dgm:cxn modelId="{AC2B63E7-8EBC-F84E-904F-F73F585AC787}" type="presOf" srcId="{7AFDDBF1-F885-0842-BC6C-5E9782CA02F3}" destId="{1D469954-950A-144E-9239-4BEFB38B3854}" srcOrd="0" destOrd="5" presId="urn:microsoft.com/office/officeart/2005/8/layout/vList2"/>
    <dgm:cxn modelId="{BF417AF4-0CA2-9445-883E-E3E45CBD7760}" type="presOf" srcId="{38473082-E774-4E46-9190-ED6B78DA65FA}" destId="{1D469954-950A-144E-9239-4BEFB38B3854}" srcOrd="0" destOrd="7" presId="urn:microsoft.com/office/officeart/2005/8/layout/vList2"/>
    <dgm:cxn modelId="{B7864DF5-4EFE-B94F-A6C1-04D10FB85BB5}" srcId="{D1AEF03C-5614-7C44-BD73-CD5B23F4B1B9}" destId="{8A561533-DD47-BA4E-A0A3-4B37212D3641}" srcOrd="1" destOrd="0" parTransId="{42E89774-E27A-A941-8C8F-36C18B33AE9A}" sibTransId="{8816A647-65C3-364E-A72E-1F1FE2609F5C}"/>
    <dgm:cxn modelId="{B5337AF8-7B81-D744-8D59-B253D9B438FA}" srcId="{D1AEF03C-5614-7C44-BD73-CD5B23F4B1B9}" destId="{8C522DBD-9464-874F-8277-1B4E6DF35669}" srcOrd="4" destOrd="0" parTransId="{E42F6A41-CAEC-B441-9350-BFA039834E66}" sibTransId="{703B38C9-EA0A-1A4B-91A7-39A0D00BA399}"/>
    <dgm:cxn modelId="{AC72C661-61D3-594D-B028-DEF172BECF02}" type="presParOf" srcId="{661819C2-8750-2D4D-9C5A-63C2E64D35F3}" destId="{5EFA5396-8195-BA40-BD94-2AF57D7F139B}" srcOrd="0" destOrd="0" presId="urn:microsoft.com/office/officeart/2005/8/layout/vList2"/>
    <dgm:cxn modelId="{B20F1882-2E52-224B-9888-42695D57992A}" type="presParOf" srcId="{661819C2-8750-2D4D-9C5A-63C2E64D35F3}" destId="{A5E104DD-3398-B342-BA38-081F97CC6AD3}" srcOrd="1" destOrd="0" presId="urn:microsoft.com/office/officeart/2005/8/layout/vList2"/>
    <dgm:cxn modelId="{E8B676AC-6D44-CF46-A452-8FBA04617A9A}" type="presParOf" srcId="{661819C2-8750-2D4D-9C5A-63C2E64D35F3}" destId="{96176046-713A-7745-BAC9-D863FB3ECE83}" srcOrd="2" destOrd="0" presId="urn:microsoft.com/office/officeart/2005/8/layout/vList2"/>
    <dgm:cxn modelId="{CBF4C5AE-7FDA-1E4A-B7C7-8D7B4B191DFB}" type="presParOf" srcId="{661819C2-8750-2D4D-9C5A-63C2E64D35F3}" destId="{96F4E41C-2C91-EF4C-AB02-69FDD1AC54B9}" srcOrd="3" destOrd="0" presId="urn:microsoft.com/office/officeart/2005/8/layout/vList2"/>
    <dgm:cxn modelId="{EF983419-5370-E540-AA01-488F583F42C9}" type="presParOf" srcId="{661819C2-8750-2D4D-9C5A-63C2E64D35F3}" destId="{CA558F8A-7FCE-384C-B0BF-910C79CD5884}" srcOrd="4" destOrd="0" presId="urn:microsoft.com/office/officeart/2005/8/layout/vList2"/>
    <dgm:cxn modelId="{32E16702-641E-A948-83E8-B481934856EF}" type="presParOf" srcId="{661819C2-8750-2D4D-9C5A-63C2E64D35F3}" destId="{54883269-1CD8-D047-8455-5AF0E45711FB}" srcOrd="5" destOrd="0" presId="urn:microsoft.com/office/officeart/2005/8/layout/vList2"/>
    <dgm:cxn modelId="{9A339309-6882-FC4C-AB18-2E3C77B68F53}" type="presParOf" srcId="{661819C2-8750-2D4D-9C5A-63C2E64D35F3}" destId="{84E138FD-E1DC-E74A-9C4A-C07865EB5F8F}" srcOrd="6" destOrd="0" presId="urn:microsoft.com/office/officeart/2005/8/layout/vList2"/>
    <dgm:cxn modelId="{5F2DB6FB-8EB8-5343-8855-23F7278C9A41}" type="presParOf" srcId="{661819C2-8750-2D4D-9C5A-63C2E64D35F3}" destId="{1D469954-950A-144E-9239-4BEFB38B385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DE914-0A2F-DC4F-B019-638E9718BD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8C3E5F-6210-9040-A80A-10DCC5B62076}">
      <dgm:prSet custT="1"/>
      <dgm:spPr/>
      <dgm:t>
        <a:bodyPr/>
        <a:lstStyle/>
        <a:p>
          <a:r>
            <a:rPr lang="en-US" sz="2000" b="1" dirty="0"/>
            <a:t>Clinical decision –making (heart team approach) in valve clinics</a:t>
          </a:r>
          <a:endParaRPr lang="en-US" sz="2000" dirty="0"/>
        </a:p>
      </dgm:t>
    </dgm:pt>
    <dgm:pt modelId="{15775A30-D1CD-8E4C-8177-49F8FD919C28}" type="parTrans" cxnId="{53A6ECCC-A139-B842-9A72-7DD6532871A6}">
      <dgm:prSet/>
      <dgm:spPr/>
      <dgm:t>
        <a:bodyPr/>
        <a:lstStyle/>
        <a:p>
          <a:endParaRPr lang="en-US" sz="2000"/>
        </a:p>
      </dgm:t>
    </dgm:pt>
    <dgm:pt modelId="{8C02F664-19D8-374D-A1BE-617AFCA176D3}" type="sibTrans" cxnId="{53A6ECCC-A139-B842-9A72-7DD6532871A6}">
      <dgm:prSet/>
      <dgm:spPr/>
      <dgm:t>
        <a:bodyPr/>
        <a:lstStyle/>
        <a:p>
          <a:endParaRPr lang="en-US" sz="2000"/>
        </a:p>
      </dgm:t>
    </dgm:pt>
    <dgm:pt modelId="{57B6EE82-A561-0F4A-B4D8-EFA01DDA07B1}">
      <dgm:prSet custT="1"/>
      <dgm:spPr/>
      <dgm:t>
        <a:bodyPr/>
        <a:lstStyle/>
        <a:p>
          <a:r>
            <a:rPr lang="en-US" sz="2000" b="1" dirty="0"/>
            <a:t>Shared decision-making with patient</a:t>
          </a:r>
          <a:endParaRPr lang="en-US" sz="2000" dirty="0"/>
        </a:p>
      </dgm:t>
    </dgm:pt>
    <dgm:pt modelId="{CDB7426F-2456-D340-AE4C-FA41A0682D90}" type="parTrans" cxnId="{962CC4CE-6FEA-4D49-B531-99EAA912A22F}">
      <dgm:prSet/>
      <dgm:spPr/>
      <dgm:t>
        <a:bodyPr/>
        <a:lstStyle/>
        <a:p>
          <a:endParaRPr lang="en-US" sz="2000"/>
        </a:p>
      </dgm:t>
    </dgm:pt>
    <dgm:pt modelId="{C5BE6B33-24DB-8D40-9F10-F1BCCAD60646}" type="sibTrans" cxnId="{962CC4CE-6FEA-4D49-B531-99EAA912A22F}">
      <dgm:prSet/>
      <dgm:spPr/>
      <dgm:t>
        <a:bodyPr/>
        <a:lstStyle/>
        <a:p>
          <a:endParaRPr lang="en-US" sz="2000"/>
        </a:p>
      </dgm:t>
    </dgm:pt>
    <dgm:pt modelId="{F1D3AD79-ABCD-5347-B893-3EA715B5F20A}">
      <dgm:prSet custT="1"/>
      <dgm:spPr/>
      <dgm:t>
        <a:bodyPr/>
        <a:lstStyle/>
        <a:p>
          <a:r>
            <a:rPr lang="en-US" sz="2000" b="1" dirty="0"/>
            <a:t>Skills in diagnostic imaging- Echo, CT, MR</a:t>
          </a:r>
          <a:endParaRPr lang="en-US" sz="2000" dirty="0"/>
        </a:p>
      </dgm:t>
    </dgm:pt>
    <dgm:pt modelId="{3BC17B30-53A2-054C-9F9D-D80BE0C3743B}" type="parTrans" cxnId="{7B86016E-CE12-9F46-A31E-1B2030022B48}">
      <dgm:prSet/>
      <dgm:spPr/>
      <dgm:t>
        <a:bodyPr/>
        <a:lstStyle/>
        <a:p>
          <a:endParaRPr lang="en-US" sz="2000"/>
        </a:p>
      </dgm:t>
    </dgm:pt>
    <dgm:pt modelId="{EE29DB56-EFB0-4E4D-9B86-819AEC5F0947}" type="sibTrans" cxnId="{7B86016E-CE12-9F46-A31E-1B2030022B48}">
      <dgm:prSet/>
      <dgm:spPr/>
      <dgm:t>
        <a:bodyPr/>
        <a:lstStyle/>
        <a:p>
          <a:endParaRPr lang="en-US" sz="2000"/>
        </a:p>
      </dgm:t>
    </dgm:pt>
    <dgm:pt modelId="{507AB06B-351A-5342-9495-CDDABFAE27F5}">
      <dgm:prSet custT="1"/>
      <dgm:spPr/>
      <dgm:t>
        <a:bodyPr/>
        <a:lstStyle/>
        <a:p>
          <a:r>
            <a:rPr lang="en-US" sz="2000" b="1" dirty="0"/>
            <a:t>Procedural skills</a:t>
          </a:r>
          <a:endParaRPr lang="en-US" sz="2000" dirty="0"/>
        </a:p>
      </dgm:t>
    </dgm:pt>
    <dgm:pt modelId="{A5322445-77E5-A54B-88AF-0057701CD063}" type="parTrans" cxnId="{7490EC98-71EF-CB44-A0DD-35E180539B75}">
      <dgm:prSet/>
      <dgm:spPr/>
      <dgm:t>
        <a:bodyPr/>
        <a:lstStyle/>
        <a:p>
          <a:endParaRPr lang="en-US" sz="2000"/>
        </a:p>
      </dgm:t>
    </dgm:pt>
    <dgm:pt modelId="{AB5015D5-B2FD-194E-843B-4DA10D1F5387}" type="sibTrans" cxnId="{7490EC98-71EF-CB44-A0DD-35E180539B75}">
      <dgm:prSet/>
      <dgm:spPr/>
      <dgm:t>
        <a:bodyPr/>
        <a:lstStyle/>
        <a:p>
          <a:endParaRPr lang="en-US" sz="2000"/>
        </a:p>
      </dgm:t>
    </dgm:pt>
    <dgm:pt modelId="{F9EF39A6-0188-BD48-8D87-5A1D647B5BEB}">
      <dgm:prSet custT="1"/>
      <dgm:spPr/>
      <dgm:t>
        <a:bodyPr/>
        <a:lstStyle/>
        <a:p>
          <a:r>
            <a:rPr lang="en-US" sz="2000" b="1" dirty="0"/>
            <a:t>Management of complications</a:t>
          </a:r>
          <a:endParaRPr lang="en-US" sz="2000" dirty="0"/>
        </a:p>
      </dgm:t>
    </dgm:pt>
    <dgm:pt modelId="{CE973030-83A4-E54D-9F3A-53670BFAFEE6}" type="parTrans" cxnId="{991089AD-56CD-CA47-97E3-0B14DCA90233}">
      <dgm:prSet/>
      <dgm:spPr/>
      <dgm:t>
        <a:bodyPr/>
        <a:lstStyle/>
        <a:p>
          <a:endParaRPr lang="en-US" sz="2000"/>
        </a:p>
      </dgm:t>
    </dgm:pt>
    <dgm:pt modelId="{DCE55430-97C3-7545-AE99-C4E4242C25EF}" type="sibTrans" cxnId="{991089AD-56CD-CA47-97E3-0B14DCA90233}">
      <dgm:prSet/>
      <dgm:spPr/>
      <dgm:t>
        <a:bodyPr/>
        <a:lstStyle/>
        <a:p>
          <a:endParaRPr lang="en-US" sz="2000"/>
        </a:p>
      </dgm:t>
    </dgm:pt>
    <dgm:pt modelId="{32399C84-7A9D-DF49-90C2-89094B4257E6}">
      <dgm:prSet custT="1"/>
      <dgm:spPr/>
      <dgm:t>
        <a:bodyPr/>
        <a:lstStyle/>
        <a:p>
          <a:r>
            <a:rPr lang="en-US" sz="2000" b="1" dirty="0"/>
            <a:t>Post procedural care</a:t>
          </a:r>
          <a:endParaRPr lang="en-US" sz="2000" dirty="0"/>
        </a:p>
      </dgm:t>
    </dgm:pt>
    <dgm:pt modelId="{6BB35E89-56BD-AA49-9A11-5A0093D98EA4}" type="parTrans" cxnId="{016CC5F5-360B-7F47-874D-96B45AEA2C2E}">
      <dgm:prSet/>
      <dgm:spPr/>
      <dgm:t>
        <a:bodyPr/>
        <a:lstStyle/>
        <a:p>
          <a:endParaRPr lang="en-US" sz="2000"/>
        </a:p>
      </dgm:t>
    </dgm:pt>
    <dgm:pt modelId="{A02D2B72-2552-884A-817A-5EFBDA756DE1}" type="sibTrans" cxnId="{016CC5F5-360B-7F47-874D-96B45AEA2C2E}">
      <dgm:prSet/>
      <dgm:spPr/>
      <dgm:t>
        <a:bodyPr/>
        <a:lstStyle/>
        <a:p>
          <a:endParaRPr lang="en-US" sz="2000"/>
        </a:p>
      </dgm:t>
    </dgm:pt>
    <dgm:pt modelId="{4F80C652-03F0-B144-B4AA-852970DFDF71}">
      <dgm:prSet custT="1"/>
      <dgm:spPr/>
      <dgm:t>
        <a:bodyPr/>
        <a:lstStyle/>
        <a:p>
          <a:r>
            <a:rPr lang="en-US" sz="2000" b="1" dirty="0"/>
            <a:t>Intra-procedural imaging skills</a:t>
          </a:r>
        </a:p>
      </dgm:t>
    </dgm:pt>
    <dgm:pt modelId="{2AE8E3B0-DCC6-BE4C-9CCE-8F52CAA638E2}" type="parTrans" cxnId="{DC4B06B7-2E49-0448-8A8B-8AE36377B4FB}">
      <dgm:prSet/>
      <dgm:spPr/>
      <dgm:t>
        <a:bodyPr/>
        <a:lstStyle/>
        <a:p>
          <a:endParaRPr lang="en-US" sz="2000"/>
        </a:p>
      </dgm:t>
    </dgm:pt>
    <dgm:pt modelId="{D00EC880-4E87-DC48-B755-449074864287}" type="sibTrans" cxnId="{DC4B06B7-2E49-0448-8A8B-8AE36377B4FB}">
      <dgm:prSet/>
      <dgm:spPr/>
      <dgm:t>
        <a:bodyPr/>
        <a:lstStyle/>
        <a:p>
          <a:endParaRPr lang="en-US" sz="2000"/>
        </a:p>
      </dgm:t>
    </dgm:pt>
    <dgm:pt modelId="{910E6686-436D-2E43-950A-41CD25FA70DE}">
      <dgm:prSet custT="1"/>
      <dgm:spPr/>
      <dgm:t>
        <a:bodyPr/>
        <a:lstStyle/>
        <a:p>
          <a:r>
            <a:rPr lang="en-US" sz="2000" b="1" dirty="0"/>
            <a:t>Exposure to cardiac surgery procedures for cardiologists</a:t>
          </a:r>
        </a:p>
      </dgm:t>
    </dgm:pt>
    <dgm:pt modelId="{B19CB5E7-19B0-DA4C-B12A-DA89E65E2D5A}" type="parTrans" cxnId="{79D134F3-0560-CA4E-AE78-5CF728EC87B0}">
      <dgm:prSet/>
      <dgm:spPr/>
      <dgm:t>
        <a:bodyPr/>
        <a:lstStyle/>
        <a:p>
          <a:endParaRPr lang="en-US" sz="2000"/>
        </a:p>
      </dgm:t>
    </dgm:pt>
    <dgm:pt modelId="{F51E40D8-7DAD-F34D-A556-DF852E01F7F3}" type="sibTrans" cxnId="{79D134F3-0560-CA4E-AE78-5CF728EC87B0}">
      <dgm:prSet/>
      <dgm:spPr/>
      <dgm:t>
        <a:bodyPr/>
        <a:lstStyle/>
        <a:p>
          <a:endParaRPr lang="en-US" sz="2000"/>
        </a:p>
      </dgm:t>
    </dgm:pt>
    <dgm:pt modelId="{6CB8EC05-D813-C94A-863A-E8DF0D81A61B}">
      <dgm:prSet custT="1"/>
      <dgm:spPr/>
      <dgm:t>
        <a:bodyPr/>
        <a:lstStyle/>
        <a:p>
          <a:r>
            <a:rPr lang="en-US" sz="2000" b="1" dirty="0"/>
            <a:t>Research opportunities</a:t>
          </a:r>
        </a:p>
      </dgm:t>
    </dgm:pt>
    <dgm:pt modelId="{3D3C8870-2E33-1C41-BCC7-B0C0EDCEF10A}" type="parTrans" cxnId="{1CBF1D34-DBA8-D844-BEC3-C558B484A294}">
      <dgm:prSet/>
      <dgm:spPr/>
      <dgm:t>
        <a:bodyPr/>
        <a:lstStyle/>
        <a:p>
          <a:endParaRPr lang="en-US"/>
        </a:p>
      </dgm:t>
    </dgm:pt>
    <dgm:pt modelId="{3B2F9168-E994-E34B-BF00-789FC4B93110}" type="sibTrans" cxnId="{1CBF1D34-DBA8-D844-BEC3-C558B484A294}">
      <dgm:prSet/>
      <dgm:spPr/>
      <dgm:t>
        <a:bodyPr/>
        <a:lstStyle/>
        <a:p>
          <a:endParaRPr lang="en-US"/>
        </a:p>
      </dgm:t>
    </dgm:pt>
    <dgm:pt modelId="{A8B449D5-CBB6-074D-8BEF-1DF081DC75AB}" type="pres">
      <dgm:prSet presAssocID="{5D5DE914-0A2F-DC4F-B019-638E9718BD55}" presName="linear" presStyleCnt="0">
        <dgm:presLayoutVars>
          <dgm:animLvl val="lvl"/>
          <dgm:resizeHandles val="exact"/>
        </dgm:presLayoutVars>
      </dgm:prSet>
      <dgm:spPr/>
    </dgm:pt>
    <dgm:pt modelId="{785ECEA9-ACD8-5F45-87A0-DB47E05F75A7}" type="pres">
      <dgm:prSet presAssocID="{628C3E5F-6210-9040-A80A-10DCC5B6207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163EC1A-2634-3E4F-B6A7-C1F0E2530337}" type="pres">
      <dgm:prSet presAssocID="{8C02F664-19D8-374D-A1BE-617AFCA176D3}" presName="spacer" presStyleCnt="0"/>
      <dgm:spPr/>
    </dgm:pt>
    <dgm:pt modelId="{29C3BA34-B6D8-E245-92E0-43393CBF8969}" type="pres">
      <dgm:prSet presAssocID="{57B6EE82-A561-0F4A-B4D8-EFA01DDA07B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F1A5C631-338B-B343-AA86-51CF70538546}" type="pres">
      <dgm:prSet presAssocID="{C5BE6B33-24DB-8D40-9F10-F1BCCAD60646}" presName="spacer" presStyleCnt="0"/>
      <dgm:spPr/>
    </dgm:pt>
    <dgm:pt modelId="{99B3BC39-7127-0D43-932C-67A3D0712C64}" type="pres">
      <dgm:prSet presAssocID="{F1D3AD79-ABCD-5347-B893-3EA715B5F20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CEC4BB4-EE49-7447-8554-5C2570CD2FC1}" type="pres">
      <dgm:prSet presAssocID="{EE29DB56-EFB0-4E4D-9B86-819AEC5F0947}" presName="spacer" presStyleCnt="0"/>
      <dgm:spPr/>
    </dgm:pt>
    <dgm:pt modelId="{C176D938-7D40-3E4B-B0F1-D23E5AD91D21}" type="pres">
      <dgm:prSet presAssocID="{4F80C652-03F0-B144-B4AA-852970DFDF7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5656888-8BA0-CA42-948A-5C6C6CFB9549}" type="pres">
      <dgm:prSet presAssocID="{D00EC880-4E87-DC48-B755-449074864287}" presName="spacer" presStyleCnt="0"/>
      <dgm:spPr/>
    </dgm:pt>
    <dgm:pt modelId="{780FD036-E6F8-A24C-A481-F14AC6B59E18}" type="pres">
      <dgm:prSet presAssocID="{507AB06B-351A-5342-9495-CDDABFAE27F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8A8FE11-D52B-F942-9A50-AACB23DC84AA}" type="pres">
      <dgm:prSet presAssocID="{AB5015D5-B2FD-194E-843B-4DA10D1F5387}" presName="spacer" presStyleCnt="0"/>
      <dgm:spPr/>
    </dgm:pt>
    <dgm:pt modelId="{DB8A06A8-0718-F94E-B79A-5F835C27B801}" type="pres">
      <dgm:prSet presAssocID="{910E6686-436D-2E43-950A-41CD25FA70D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180EDF7-8BB6-034A-8285-55106DC3E0A9}" type="pres">
      <dgm:prSet presAssocID="{F51E40D8-7DAD-F34D-A556-DF852E01F7F3}" presName="spacer" presStyleCnt="0"/>
      <dgm:spPr/>
    </dgm:pt>
    <dgm:pt modelId="{2EA05A85-FFFC-3E4B-816A-18699576EEB2}" type="pres">
      <dgm:prSet presAssocID="{F9EF39A6-0188-BD48-8D87-5A1D647B5BE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1DE3078E-D0AF-1B43-97E3-078CF60C0239}" type="pres">
      <dgm:prSet presAssocID="{DCE55430-97C3-7545-AE99-C4E4242C25EF}" presName="spacer" presStyleCnt="0"/>
      <dgm:spPr/>
    </dgm:pt>
    <dgm:pt modelId="{5752DFA1-9783-AA4A-9F5D-BAD697F8CBCA}" type="pres">
      <dgm:prSet presAssocID="{32399C84-7A9D-DF49-90C2-89094B4257E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B641E69D-6417-6744-8B62-1C3E0DF26491}" type="pres">
      <dgm:prSet presAssocID="{A02D2B72-2552-884A-817A-5EFBDA756DE1}" presName="spacer" presStyleCnt="0"/>
      <dgm:spPr/>
    </dgm:pt>
    <dgm:pt modelId="{A78B9A61-980B-124A-BE52-56526AF8BC4F}" type="pres">
      <dgm:prSet presAssocID="{6CB8EC05-D813-C94A-863A-E8DF0D81A61B}" presName="parentText" presStyleLbl="node1" presStyleIdx="8" presStyleCnt="9" custLinFactNeighborY="-26638">
        <dgm:presLayoutVars>
          <dgm:chMax val="0"/>
          <dgm:bulletEnabled val="1"/>
        </dgm:presLayoutVars>
      </dgm:prSet>
      <dgm:spPr/>
    </dgm:pt>
  </dgm:ptLst>
  <dgm:cxnLst>
    <dgm:cxn modelId="{573A2A07-19F6-1F47-8797-8A32F4755381}" type="presOf" srcId="{507AB06B-351A-5342-9495-CDDABFAE27F5}" destId="{780FD036-E6F8-A24C-A481-F14AC6B59E18}" srcOrd="0" destOrd="0" presId="urn:microsoft.com/office/officeart/2005/8/layout/vList2"/>
    <dgm:cxn modelId="{1CBF1D34-DBA8-D844-BEC3-C558B484A294}" srcId="{5D5DE914-0A2F-DC4F-B019-638E9718BD55}" destId="{6CB8EC05-D813-C94A-863A-E8DF0D81A61B}" srcOrd="8" destOrd="0" parTransId="{3D3C8870-2E33-1C41-BCC7-B0C0EDCEF10A}" sibTransId="{3B2F9168-E994-E34B-BF00-789FC4B93110}"/>
    <dgm:cxn modelId="{A816233A-2DE8-BF4A-A1DB-719B09634378}" type="presOf" srcId="{5D5DE914-0A2F-DC4F-B019-638E9718BD55}" destId="{A8B449D5-CBB6-074D-8BEF-1DF081DC75AB}" srcOrd="0" destOrd="0" presId="urn:microsoft.com/office/officeart/2005/8/layout/vList2"/>
    <dgm:cxn modelId="{647BB95A-D5D8-B948-8536-44F2A41C41C3}" type="presOf" srcId="{4F80C652-03F0-B144-B4AA-852970DFDF71}" destId="{C176D938-7D40-3E4B-B0F1-D23E5AD91D21}" srcOrd="0" destOrd="0" presId="urn:microsoft.com/office/officeart/2005/8/layout/vList2"/>
    <dgm:cxn modelId="{9414BB6B-6DA8-D248-A25D-CD5F994383F4}" type="presOf" srcId="{628C3E5F-6210-9040-A80A-10DCC5B62076}" destId="{785ECEA9-ACD8-5F45-87A0-DB47E05F75A7}" srcOrd="0" destOrd="0" presId="urn:microsoft.com/office/officeart/2005/8/layout/vList2"/>
    <dgm:cxn modelId="{7B86016E-CE12-9F46-A31E-1B2030022B48}" srcId="{5D5DE914-0A2F-DC4F-B019-638E9718BD55}" destId="{F1D3AD79-ABCD-5347-B893-3EA715B5F20A}" srcOrd="2" destOrd="0" parTransId="{3BC17B30-53A2-054C-9F9D-D80BE0C3743B}" sibTransId="{EE29DB56-EFB0-4E4D-9B86-819AEC5F0947}"/>
    <dgm:cxn modelId="{26063471-6746-BA47-9318-12795E7C1178}" type="presOf" srcId="{910E6686-436D-2E43-950A-41CD25FA70DE}" destId="{DB8A06A8-0718-F94E-B79A-5F835C27B801}" srcOrd="0" destOrd="0" presId="urn:microsoft.com/office/officeart/2005/8/layout/vList2"/>
    <dgm:cxn modelId="{7490EC98-71EF-CB44-A0DD-35E180539B75}" srcId="{5D5DE914-0A2F-DC4F-B019-638E9718BD55}" destId="{507AB06B-351A-5342-9495-CDDABFAE27F5}" srcOrd="4" destOrd="0" parTransId="{A5322445-77E5-A54B-88AF-0057701CD063}" sibTransId="{AB5015D5-B2FD-194E-843B-4DA10D1F5387}"/>
    <dgm:cxn modelId="{C694B2A4-8B0D-DD45-8268-D9D647A7EB64}" type="presOf" srcId="{32399C84-7A9D-DF49-90C2-89094B4257E6}" destId="{5752DFA1-9783-AA4A-9F5D-BAD697F8CBCA}" srcOrd="0" destOrd="0" presId="urn:microsoft.com/office/officeart/2005/8/layout/vList2"/>
    <dgm:cxn modelId="{991089AD-56CD-CA47-97E3-0B14DCA90233}" srcId="{5D5DE914-0A2F-DC4F-B019-638E9718BD55}" destId="{F9EF39A6-0188-BD48-8D87-5A1D647B5BEB}" srcOrd="6" destOrd="0" parTransId="{CE973030-83A4-E54D-9F3A-53670BFAFEE6}" sibTransId="{DCE55430-97C3-7545-AE99-C4E4242C25EF}"/>
    <dgm:cxn modelId="{245B0EB2-56CD-3049-8C1B-C0512A35D788}" type="presOf" srcId="{F9EF39A6-0188-BD48-8D87-5A1D647B5BEB}" destId="{2EA05A85-FFFC-3E4B-816A-18699576EEB2}" srcOrd="0" destOrd="0" presId="urn:microsoft.com/office/officeart/2005/8/layout/vList2"/>
    <dgm:cxn modelId="{DC4B06B7-2E49-0448-8A8B-8AE36377B4FB}" srcId="{5D5DE914-0A2F-DC4F-B019-638E9718BD55}" destId="{4F80C652-03F0-B144-B4AA-852970DFDF71}" srcOrd="3" destOrd="0" parTransId="{2AE8E3B0-DCC6-BE4C-9CCE-8F52CAA638E2}" sibTransId="{D00EC880-4E87-DC48-B755-449074864287}"/>
    <dgm:cxn modelId="{53A6ECCC-A139-B842-9A72-7DD6532871A6}" srcId="{5D5DE914-0A2F-DC4F-B019-638E9718BD55}" destId="{628C3E5F-6210-9040-A80A-10DCC5B62076}" srcOrd="0" destOrd="0" parTransId="{15775A30-D1CD-8E4C-8177-49F8FD919C28}" sibTransId="{8C02F664-19D8-374D-A1BE-617AFCA176D3}"/>
    <dgm:cxn modelId="{250970CD-F2E4-764F-B6E5-AA7E8E95AA55}" type="presOf" srcId="{57B6EE82-A561-0F4A-B4D8-EFA01DDA07B1}" destId="{29C3BA34-B6D8-E245-92E0-43393CBF8969}" srcOrd="0" destOrd="0" presId="urn:microsoft.com/office/officeart/2005/8/layout/vList2"/>
    <dgm:cxn modelId="{962CC4CE-6FEA-4D49-B531-99EAA912A22F}" srcId="{5D5DE914-0A2F-DC4F-B019-638E9718BD55}" destId="{57B6EE82-A561-0F4A-B4D8-EFA01DDA07B1}" srcOrd="1" destOrd="0" parTransId="{CDB7426F-2456-D340-AE4C-FA41A0682D90}" sibTransId="{C5BE6B33-24DB-8D40-9F10-F1BCCAD60646}"/>
    <dgm:cxn modelId="{7EDC98EC-7E4E-744D-B380-FF3E731FC900}" type="presOf" srcId="{F1D3AD79-ABCD-5347-B893-3EA715B5F20A}" destId="{99B3BC39-7127-0D43-932C-67A3D0712C64}" srcOrd="0" destOrd="0" presId="urn:microsoft.com/office/officeart/2005/8/layout/vList2"/>
    <dgm:cxn modelId="{79D134F3-0560-CA4E-AE78-5CF728EC87B0}" srcId="{5D5DE914-0A2F-DC4F-B019-638E9718BD55}" destId="{910E6686-436D-2E43-950A-41CD25FA70DE}" srcOrd="5" destOrd="0" parTransId="{B19CB5E7-19B0-DA4C-B12A-DA89E65E2D5A}" sibTransId="{F51E40D8-7DAD-F34D-A556-DF852E01F7F3}"/>
    <dgm:cxn modelId="{016CC5F5-360B-7F47-874D-96B45AEA2C2E}" srcId="{5D5DE914-0A2F-DC4F-B019-638E9718BD55}" destId="{32399C84-7A9D-DF49-90C2-89094B4257E6}" srcOrd="7" destOrd="0" parTransId="{6BB35E89-56BD-AA49-9A11-5A0093D98EA4}" sibTransId="{A02D2B72-2552-884A-817A-5EFBDA756DE1}"/>
    <dgm:cxn modelId="{C2DFA8FB-3230-9042-94DC-AE54840A38C6}" type="presOf" srcId="{6CB8EC05-D813-C94A-863A-E8DF0D81A61B}" destId="{A78B9A61-980B-124A-BE52-56526AF8BC4F}" srcOrd="0" destOrd="0" presId="urn:microsoft.com/office/officeart/2005/8/layout/vList2"/>
    <dgm:cxn modelId="{9A905E51-3E0A-4743-A58D-C6F132C0C7A2}" type="presParOf" srcId="{A8B449D5-CBB6-074D-8BEF-1DF081DC75AB}" destId="{785ECEA9-ACD8-5F45-87A0-DB47E05F75A7}" srcOrd="0" destOrd="0" presId="urn:microsoft.com/office/officeart/2005/8/layout/vList2"/>
    <dgm:cxn modelId="{D400A11E-5CC9-0F4F-B8F5-49824F7275F9}" type="presParOf" srcId="{A8B449D5-CBB6-074D-8BEF-1DF081DC75AB}" destId="{6163EC1A-2634-3E4F-B6A7-C1F0E2530337}" srcOrd="1" destOrd="0" presId="urn:microsoft.com/office/officeart/2005/8/layout/vList2"/>
    <dgm:cxn modelId="{13C3E7E2-BA2D-1448-9895-F5D7FF97A93E}" type="presParOf" srcId="{A8B449D5-CBB6-074D-8BEF-1DF081DC75AB}" destId="{29C3BA34-B6D8-E245-92E0-43393CBF8969}" srcOrd="2" destOrd="0" presId="urn:microsoft.com/office/officeart/2005/8/layout/vList2"/>
    <dgm:cxn modelId="{AD43D6BC-57D6-144A-B521-ECE1614E404B}" type="presParOf" srcId="{A8B449D5-CBB6-074D-8BEF-1DF081DC75AB}" destId="{F1A5C631-338B-B343-AA86-51CF70538546}" srcOrd="3" destOrd="0" presId="urn:microsoft.com/office/officeart/2005/8/layout/vList2"/>
    <dgm:cxn modelId="{6195A6FE-932E-2B4C-A24F-96ECC63CF2E1}" type="presParOf" srcId="{A8B449D5-CBB6-074D-8BEF-1DF081DC75AB}" destId="{99B3BC39-7127-0D43-932C-67A3D0712C64}" srcOrd="4" destOrd="0" presId="urn:microsoft.com/office/officeart/2005/8/layout/vList2"/>
    <dgm:cxn modelId="{A15E22D5-8EE1-8A4D-B480-75EFF6A876B3}" type="presParOf" srcId="{A8B449D5-CBB6-074D-8BEF-1DF081DC75AB}" destId="{DCEC4BB4-EE49-7447-8554-5C2570CD2FC1}" srcOrd="5" destOrd="0" presId="urn:microsoft.com/office/officeart/2005/8/layout/vList2"/>
    <dgm:cxn modelId="{E492233C-132B-3C46-A907-06323BD3CBD7}" type="presParOf" srcId="{A8B449D5-CBB6-074D-8BEF-1DF081DC75AB}" destId="{C176D938-7D40-3E4B-B0F1-D23E5AD91D21}" srcOrd="6" destOrd="0" presId="urn:microsoft.com/office/officeart/2005/8/layout/vList2"/>
    <dgm:cxn modelId="{E1D8C96C-671D-1547-AA2F-CA98B9582B63}" type="presParOf" srcId="{A8B449D5-CBB6-074D-8BEF-1DF081DC75AB}" destId="{85656888-8BA0-CA42-948A-5C6C6CFB9549}" srcOrd="7" destOrd="0" presId="urn:microsoft.com/office/officeart/2005/8/layout/vList2"/>
    <dgm:cxn modelId="{C1C9D0D3-D395-5A4F-A9E9-9B5D5D60F00F}" type="presParOf" srcId="{A8B449D5-CBB6-074D-8BEF-1DF081DC75AB}" destId="{780FD036-E6F8-A24C-A481-F14AC6B59E18}" srcOrd="8" destOrd="0" presId="urn:microsoft.com/office/officeart/2005/8/layout/vList2"/>
    <dgm:cxn modelId="{C2306339-2FFE-9144-9560-7EC3844B9F27}" type="presParOf" srcId="{A8B449D5-CBB6-074D-8BEF-1DF081DC75AB}" destId="{A8A8FE11-D52B-F942-9A50-AACB23DC84AA}" srcOrd="9" destOrd="0" presId="urn:microsoft.com/office/officeart/2005/8/layout/vList2"/>
    <dgm:cxn modelId="{C676EC01-7855-F244-A08D-24A73C28BE07}" type="presParOf" srcId="{A8B449D5-CBB6-074D-8BEF-1DF081DC75AB}" destId="{DB8A06A8-0718-F94E-B79A-5F835C27B801}" srcOrd="10" destOrd="0" presId="urn:microsoft.com/office/officeart/2005/8/layout/vList2"/>
    <dgm:cxn modelId="{F034D567-ABD3-D645-9446-87B251D33639}" type="presParOf" srcId="{A8B449D5-CBB6-074D-8BEF-1DF081DC75AB}" destId="{5180EDF7-8BB6-034A-8285-55106DC3E0A9}" srcOrd="11" destOrd="0" presId="urn:microsoft.com/office/officeart/2005/8/layout/vList2"/>
    <dgm:cxn modelId="{6D50462F-26A2-3F47-94F1-5526F17FE7B3}" type="presParOf" srcId="{A8B449D5-CBB6-074D-8BEF-1DF081DC75AB}" destId="{2EA05A85-FFFC-3E4B-816A-18699576EEB2}" srcOrd="12" destOrd="0" presId="urn:microsoft.com/office/officeart/2005/8/layout/vList2"/>
    <dgm:cxn modelId="{0279708F-9F1C-5F4A-9E85-6F102588708C}" type="presParOf" srcId="{A8B449D5-CBB6-074D-8BEF-1DF081DC75AB}" destId="{1DE3078E-D0AF-1B43-97E3-078CF60C0239}" srcOrd="13" destOrd="0" presId="urn:microsoft.com/office/officeart/2005/8/layout/vList2"/>
    <dgm:cxn modelId="{8871682E-A873-CC4B-936C-590D1480C0F0}" type="presParOf" srcId="{A8B449D5-CBB6-074D-8BEF-1DF081DC75AB}" destId="{5752DFA1-9783-AA4A-9F5D-BAD697F8CBCA}" srcOrd="14" destOrd="0" presId="urn:microsoft.com/office/officeart/2005/8/layout/vList2"/>
    <dgm:cxn modelId="{FB90670F-2FB5-5049-B125-ABD82CF32FE0}" type="presParOf" srcId="{A8B449D5-CBB6-074D-8BEF-1DF081DC75AB}" destId="{B641E69D-6417-6744-8B62-1C3E0DF26491}" srcOrd="15" destOrd="0" presId="urn:microsoft.com/office/officeart/2005/8/layout/vList2"/>
    <dgm:cxn modelId="{1BBDFC5E-4D34-B447-880D-5EEF224AE8FE}" type="presParOf" srcId="{A8B449D5-CBB6-074D-8BEF-1DF081DC75AB}" destId="{A78B9A61-980B-124A-BE52-56526AF8BC4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2164E5-7716-1946-B23F-70A590CDB4B8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369913-5E56-E546-8B01-C63A202905D3}">
      <dgm:prSet custT="1"/>
      <dgm:spPr/>
      <dgm:t>
        <a:bodyPr/>
        <a:lstStyle/>
        <a:p>
          <a:r>
            <a:rPr lang="en-US" sz="3200" b="1" dirty="0"/>
            <a:t>Interventional Cardiology</a:t>
          </a:r>
          <a:endParaRPr lang="en-US" sz="3200" dirty="0"/>
        </a:p>
      </dgm:t>
    </dgm:pt>
    <dgm:pt modelId="{00EB477A-D869-2D4D-A888-F76EE85F0601}" type="parTrans" cxnId="{A5606EC1-4F64-8349-833F-E2D3EB92452D}">
      <dgm:prSet/>
      <dgm:spPr/>
      <dgm:t>
        <a:bodyPr/>
        <a:lstStyle/>
        <a:p>
          <a:endParaRPr lang="en-US"/>
        </a:p>
      </dgm:t>
    </dgm:pt>
    <dgm:pt modelId="{28FF741A-0791-C540-9037-579FF35B8804}" type="sibTrans" cxnId="{A5606EC1-4F64-8349-833F-E2D3EB92452D}">
      <dgm:prSet/>
      <dgm:spPr/>
      <dgm:t>
        <a:bodyPr/>
        <a:lstStyle/>
        <a:p>
          <a:endParaRPr lang="en-US"/>
        </a:p>
      </dgm:t>
    </dgm:pt>
    <dgm:pt modelId="{851A0EBE-1FFF-BD49-AC10-D99E7E3C74C1}">
      <dgm:prSet custT="1"/>
      <dgm:spPr/>
      <dgm:t>
        <a:bodyPr/>
        <a:lstStyle/>
        <a:p>
          <a:r>
            <a:rPr lang="en-US" sz="3200" b="1" dirty="0"/>
            <a:t>Cardiac Surgery</a:t>
          </a:r>
          <a:endParaRPr lang="en-US" sz="3200" dirty="0"/>
        </a:p>
      </dgm:t>
    </dgm:pt>
    <dgm:pt modelId="{FE59C5AE-3016-044E-BEDC-66BBB70AA05E}" type="parTrans" cxnId="{44931E77-FC82-8F41-A813-95DC9742C528}">
      <dgm:prSet/>
      <dgm:spPr/>
      <dgm:t>
        <a:bodyPr/>
        <a:lstStyle/>
        <a:p>
          <a:endParaRPr lang="en-US"/>
        </a:p>
      </dgm:t>
    </dgm:pt>
    <dgm:pt modelId="{A9BCE158-4A57-0A42-9469-45FCCB8A1A4C}" type="sibTrans" cxnId="{44931E77-FC82-8F41-A813-95DC9742C528}">
      <dgm:prSet/>
      <dgm:spPr/>
      <dgm:t>
        <a:bodyPr/>
        <a:lstStyle/>
        <a:p>
          <a:endParaRPr lang="en-US"/>
        </a:p>
      </dgm:t>
    </dgm:pt>
    <dgm:pt modelId="{E1BC42DD-7818-624D-B85D-64B2CD455382}">
      <dgm:prSet custT="1"/>
      <dgm:spPr/>
      <dgm:t>
        <a:bodyPr/>
        <a:lstStyle/>
        <a:p>
          <a:r>
            <a:rPr lang="en-US" sz="3200" b="1" dirty="0"/>
            <a:t>Imaging-Echo, CT, MRI, Intra-procedural Imaging</a:t>
          </a:r>
          <a:endParaRPr lang="en-US" sz="3200" dirty="0"/>
        </a:p>
      </dgm:t>
    </dgm:pt>
    <dgm:pt modelId="{90BDD7B0-D070-DA45-9441-3300DE18D9B3}" type="parTrans" cxnId="{1EBDC1C4-33B0-3D40-A113-9681A70BC9AB}">
      <dgm:prSet/>
      <dgm:spPr/>
      <dgm:t>
        <a:bodyPr/>
        <a:lstStyle/>
        <a:p>
          <a:endParaRPr lang="en-US"/>
        </a:p>
      </dgm:t>
    </dgm:pt>
    <dgm:pt modelId="{DE189543-B6A8-834A-8334-3444BC2E67CE}" type="sibTrans" cxnId="{1EBDC1C4-33B0-3D40-A113-9681A70BC9AB}">
      <dgm:prSet/>
      <dgm:spPr/>
      <dgm:t>
        <a:bodyPr/>
        <a:lstStyle/>
        <a:p>
          <a:endParaRPr lang="en-US"/>
        </a:p>
      </dgm:t>
    </dgm:pt>
    <dgm:pt modelId="{128599D5-991E-654E-957C-7A665FD4B4C5}" type="pres">
      <dgm:prSet presAssocID="{302164E5-7716-1946-B23F-70A590CDB4B8}" presName="linear" presStyleCnt="0">
        <dgm:presLayoutVars>
          <dgm:animLvl val="lvl"/>
          <dgm:resizeHandles val="exact"/>
        </dgm:presLayoutVars>
      </dgm:prSet>
      <dgm:spPr/>
    </dgm:pt>
    <dgm:pt modelId="{976D8CD1-AC78-B848-828D-93F0B44AAB2C}" type="pres">
      <dgm:prSet presAssocID="{1D369913-5E56-E546-8B01-C63A202905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F7FC14-2D74-1743-8736-53B37FBE1729}" type="pres">
      <dgm:prSet presAssocID="{28FF741A-0791-C540-9037-579FF35B8804}" presName="spacer" presStyleCnt="0"/>
      <dgm:spPr/>
    </dgm:pt>
    <dgm:pt modelId="{2F2F18EB-0F26-6F42-B6B0-A41BC2427D97}" type="pres">
      <dgm:prSet presAssocID="{851A0EBE-1FFF-BD49-AC10-D99E7E3C74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E47468-93FA-9840-8617-A02A019D6971}" type="pres">
      <dgm:prSet presAssocID="{A9BCE158-4A57-0A42-9469-45FCCB8A1A4C}" presName="spacer" presStyleCnt="0"/>
      <dgm:spPr/>
    </dgm:pt>
    <dgm:pt modelId="{4E4047C9-0144-1F46-B055-4D2F37175413}" type="pres">
      <dgm:prSet presAssocID="{E1BC42DD-7818-624D-B85D-64B2CD4553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134325-A854-1545-BDC5-E11634B208A9}" type="presOf" srcId="{302164E5-7716-1946-B23F-70A590CDB4B8}" destId="{128599D5-991E-654E-957C-7A665FD4B4C5}" srcOrd="0" destOrd="0" presId="urn:microsoft.com/office/officeart/2005/8/layout/vList2"/>
    <dgm:cxn modelId="{44931E77-FC82-8F41-A813-95DC9742C528}" srcId="{302164E5-7716-1946-B23F-70A590CDB4B8}" destId="{851A0EBE-1FFF-BD49-AC10-D99E7E3C74C1}" srcOrd="1" destOrd="0" parTransId="{FE59C5AE-3016-044E-BEDC-66BBB70AA05E}" sibTransId="{A9BCE158-4A57-0A42-9469-45FCCB8A1A4C}"/>
    <dgm:cxn modelId="{76A02496-27BC-EC4A-A8B6-922939B4AB50}" type="presOf" srcId="{851A0EBE-1FFF-BD49-AC10-D99E7E3C74C1}" destId="{2F2F18EB-0F26-6F42-B6B0-A41BC2427D97}" srcOrd="0" destOrd="0" presId="urn:microsoft.com/office/officeart/2005/8/layout/vList2"/>
    <dgm:cxn modelId="{A5606EC1-4F64-8349-833F-E2D3EB92452D}" srcId="{302164E5-7716-1946-B23F-70A590CDB4B8}" destId="{1D369913-5E56-E546-8B01-C63A202905D3}" srcOrd="0" destOrd="0" parTransId="{00EB477A-D869-2D4D-A888-F76EE85F0601}" sibTransId="{28FF741A-0791-C540-9037-579FF35B8804}"/>
    <dgm:cxn modelId="{1EBDC1C4-33B0-3D40-A113-9681A70BC9AB}" srcId="{302164E5-7716-1946-B23F-70A590CDB4B8}" destId="{E1BC42DD-7818-624D-B85D-64B2CD455382}" srcOrd="2" destOrd="0" parTransId="{90BDD7B0-D070-DA45-9441-3300DE18D9B3}" sibTransId="{DE189543-B6A8-834A-8334-3444BC2E67CE}"/>
    <dgm:cxn modelId="{A7575FD4-8356-854C-AD53-3448CA22B28D}" type="presOf" srcId="{E1BC42DD-7818-624D-B85D-64B2CD455382}" destId="{4E4047C9-0144-1F46-B055-4D2F37175413}" srcOrd="0" destOrd="0" presId="urn:microsoft.com/office/officeart/2005/8/layout/vList2"/>
    <dgm:cxn modelId="{D1C43BD5-BE4D-944C-8C89-9168DCF62005}" type="presOf" srcId="{1D369913-5E56-E546-8B01-C63A202905D3}" destId="{976D8CD1-AC78-B848-828D-93F0B44AAB2C}" srcOrd="0" destOrd="0" presId="urn:microsoft.com/office/officeart/2005/8/layout/vList2"/>
    <dgm:cxn modelId="{EF8C37F7-4973-3441-96CB-61C8832A6DC7}" type="presParOf" srcId="{128599D5-991E-654E-957C-7A665FD4B4C5}" destId="{976D8CD1-AC78-B848-828D-93F0B44AAB2C}" srcOrd="0" destOrd="0" presId="urn:microsoft.com/office/officeart/2005/8/layout/vList2"/>
    <dgm:cxn modelId="{233461BC-AAAA-E043-AE94-716011371B70}" type="presParOf" srcId="{128599D5-991E-654E-957C-7A665FD4B4C5}" destId="{62F7FC14-2D74-1743-8736-53B37FBE1729}" srcOrd="1" destOrd="0" presId="urn:microsoft.com/office/officeart/2005/8/layout/vList2"/>
    <dgm:cxn modelId="{0DB439D5-BF1E-EA43-9AFE-032C6FB04723}" type="presParOf" srcId="{128599D5-991E-654E-957C-7A665FD4B4C5}" destId="{2F2F18EB-0F26-6F42-B6B0-A41BC2427D97}" srcOrd="2" destOrd="0" presId="urn:microsoft.com/office/officeart/2005/8/layout/vList2"/>
    <dgm:cxn modelId="{F9CD88E7-3F89-3C46-9EE1-81C12559FB94}" type="presParOf" srcId="{128599D5-991E-654E-957C-7A665FD4B4C5}" destId="{5FE47468-93FA-9840-8617-A02A019D6971}" srcOrd="3" destOrd="0" presId="urn:microsoft.com/office/officeart/2005/8/layout/vList2"/>
    <dgm:cxn modelId="{E7584647-74D9-9F4A-8813-A83878F9ECE5}" type="presParOf" srcId="{128599D5-991E-654E-957C-7A665FD4B4C5}" destId="{4E4047C9-0144-1F46-B055-4D2F371754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B31796-E60A-A840-AC32-76BF67598A5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CF543763-9477-044B-9A84-90CF3EE805D8}">
      <dgm:prSet/>
      <dgm:spPr/>
      <dgm:t>
        <a:bodyPr/>
        <a:lstStyle/>
        <a:p>
          <a:r>
            <a:rPr lang="en-US" b="1"/>
            <a:t>One year structural heart fellowship</a:t>
          </a:r>
          <a:endParaRPr lang="en-US"/>
        </a:p>
      </dgm:t>
    </dgm:pt>
    <dgm:pt modelId="{6AFBFA57-8C7A-EA48-98A0-E7A62400180F}" type="parTrans" cxnId="{7D073574-A62A-4041-9FDF-D87A197245BE}">
      <dgm:prSet/>
      <dgm:spPr/>
      <dgm:t>
        <a:bodyPr/>
        <a:lstStyle/>
        <a:p>
          <a:endParaRPr lang="en-US"/>
        </a:p>
      </dgm:t>
    </dgm:pt>
    <dgm:pt modelId="{7E0324F3-72AC-7240-B395-4E982CF8FB33}" type="sibTrans" cxnId="{7D073574-A62A-4041-9FDF-D87A197245BE}">
      <dgm:prSet/>
      <dgm:spPr/>
      <dgm:t>
        <a:bodyPr/>
        <a:lstStyle/>
        <a:p>
          <a:endParaRPr lang="en-US"/>
        </a:p>
      </dgm:t>
    </dgm:pt>
    <dgm:pt modelId="{A5462729-9833-5C42-83B5-2296958D75EA}">
      <dgm:prSet/>
      <dgm:spPr/>
      <dgm:t>
        <a:bodyPr/>
        <a:lstStyle/>
        <a:p>
          <a:r>
            <a:rPr lang="en-US" b="1"/>
            <a:t>ACGME certified</a:t>
          </a:r>
          <a:endParaRPr lang="en-US"/>
        </a:p>
      </dgm:t>
    </dgm:pt>
    <dgm:pt modelId="{4D90FF61-1008-0F42-A34D-1C2EBA829559}" type="parTrans" cxnId="{964BEDB3-E1F3-4340-A03C-4A3883F0D146}">
      <dgm:prSet/>
      <dgm:spPr/>
      <dgm:t>
        <a:bodyPr/>
        <a:lstStyle/>
        <a:p>
          <a:endParaRPr lang="en-US"/>
        </a:p>
      </dgm:t>
    </dgm:pt>
    <dgm:pt modelId="{27A909E2-7C5D-A64F-9882-EC73C2DB5975}" type="sibTrans" cxnId="{964BEDB3-E1F3-4340-A03C-4A3883F0D146}">
      <dgm:prSet/>
      <dgm:spPr/>
      <dgm:t>
        <a:bodyPr/>
        <a:lstStyle/>
        <a:p>
          <a:endParaRPr lang="en-US"/>
        </a:p>
      </dgm:t>
    </dgm:pt>
    <dgm:pt modelId="{5ABDAA45-EC0C-ED41-85A8-979706F0493F}">
      <dgm:prSet/>
      <dgm:spPr/>
      <dgm:t>
        <a:bodyPr/>
        <a:lstStyle/>
        <a:p>
          <a:r>
            <a:rPr lang="en-US" b="1"/>
            <a:t>Include all aspects of structural heart disease</a:t>
          </a:r>
          <a:endParaRPr lang="en-US"/>
        </a:p>
      </dgm:t>
    </dgm:pt>
    <dgm:pt modelId="{945AF553-E948-2E4F-94FB-42534F8C5A7A}" type="parTrans" cxnId="{19434D85-AD48-9A46-BCBA-533E2DC72EDB}">
      <dgm:prSet/>
      <dgm:spPr/>
      <dgm:t>
        <a:bodyPr/>
        <a:lstStyle/>
        <a:p>
          <a:endParaRPr lang="en-US"/>
        </a:p>
      </dgm:t>
    </dgm:pt>
    <dgm:pt modelId="{E166068C-A559-FB4D-829C-950935F801B3}" type="sibTrans" cxnId="{19434D85-AD48-9A46-BCBA-533E2DC72EDB}">
      <dgm:prSet/>
      <dgm:spPr/>
      <dgm:t>
        <a:bodyPr/>
        <a:lstStyle/>
        <a:p>
          <a:endParaRPr lang="en-US"/>
        </a:p>
      </dgm:t>
    </dgm:pt>
    <dgm:pt modelId="{EC2ED9C9-06BD-8B46-A36C-A3159EEA5B99}" type="pres">
      <dgm:prSet presAssocID="{EBB31796-E60A-A840-AC32-76BF67598A5A}" presName="linear" presStyleCnt="0">
        <dgm:presLayoutVars>
          <dgm:animLvl val="lvl"/>
          <dgm:resizeHandles val="exact"/>
        </dgm:presLayoutVars>
      </dgm:prSet>
      <dgm:spPr/>
    </dgm:pt>
    <dgm:pt modelId="{8371B160-0121-C147-974C-FDD7EDC798CB}" type="pres">
      <dgm:prSet presAssocID="{CF543763-9477-044B-9A84-90CF3EE805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BE3610-B981-E640-A35A-EA0A662FF919}" type="pres">
      <dgm:prSet presAssocID="{7E0324F3-72AC-7240-B395-4E982CF8FB33}" presName="spacer" presStyleCnt="0"/>
      <dgm:spPr/>
    </dgm:pt>
    <dgm:pt modelId="{31D6CF04-7917-F04E-B8D3-E07DDD5C19F3}" type="pres">
      <dgm:prSet presAssocID="{A5462729-9833-5C42-83B5-2296958D75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27DE00-FFF0-914E-A615-7ED9DE6FBABF}" type="pres">
      <dgm:prSet presAssocID="{27A909E2-7C5D-A64F-9882-EC73C2DB5975}" presName="spacer" presStyleCnt="0"/>
      <dgm:spPr/>
    </dgm:pt>
    <dgm:pt modelId="{7A375A48-1C41-AA4A-9043-5E40FA03A7C8}" type="pres">
      <dgm:prSet presAssocID="{5ABDAA45-EC0C-ED41-85A8-979706F049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39FB39-83A6-1C49-BA4C-910865272EAA}" type="presOf" srcId="{EBB31796-E60A-A840-AC32-76BF67598A5A}" destId="{EC2ED9C9-06BD-8B46-A36C-A3159EEA5B99}" srcOrd="0" destOrd="0" presId="urn:microsoft.com/office/officeart/2005/8/layout/vList2"/>
    <dgm:cxn modelId="{B892F649-47B1-BC4B-A536-FDD1BCFB8738}" type="presOf" srcId="{A5462729-9833-5C42-83B5-2296958D75EA}" destId="{31D6CF04-7917-F04E-B8D3-E07DDD5C19F3}" srcOrd="0" destOrd="0" presId="urn:microsoft.com/office/officeart/2005/8/layout/vList2"/>
    <dgm:cxn modelId="{7D073574-A62A-4041-9FDF-D87A197245BE}" srcId="{EBB31796-E60A-A840-AC32-76BF67598A5A}" destId="{CF543763-9477-044B-9A84-90CF3EE805D8}" srcOrd="0" destOrd="0" parTransId="{6AFBFA57-8C7A-EA48-98A0-E7A62400180F}" sibTransId="{7E0324F3-72AC-7240-B395-4E982CF8FB33}"/>
    <dgm:cxn modelId="{19434D85-AD48-9A46-BCBA-533E2DC72EDB}" srcId="{EBB31796-E60A-A840-AC32-76BF67598A5A}" destId="{5ABDAA45-EC0C-ED41-85A8-979706F0493F}" srcOrd="2" destOrd="0" parTransId="{945AF553-E948-2E4F-94FB-42534F8C5A7A}" sibTransId="{E166068C-A559-FB4D-829C-950935F801B3}"/>
    <dgm:cxn modelId="{FF88C08E-84EC-3A4F-A35A-289193F10020}" type="presOf" srcId="{5ABDAA45-EC0C-ED41-85A8-979706F0493F}" destId="{7A375A48-1C41-AA4A-9043-5E40FA03A7C8}" srcOrd="0" destOrd="0" presId="urn:microsoft.com/office/officeart/2005/8/layout/vList2"/>
    <dgm:cxn modelId="{964BEDB3-E1F3-4340-A03C-4A3883F0D146}" srcId="{EBB31796-E60A-A840-AC32-76BF67598A5A}" destId="{A5462729-9833-5C42-83B5-2296958D75EA}" srcOrd="1" destOrd="0" parTransId="{4D90FF61-1008-0F42-A34D-1C2EBA829559}" sibTransId="{27A909E2-7C5D-A64F-9882-EC73C2DB5975}"/>
    <dgm:cxn modelId="{4F46D5B7-3249-E64A-899A-65174A61D23F}" type="presOf" srcId="{CF543763-9477-044B-9A84-90CF3EE805D8}" destId="{8371B160-0121-C147-974C-FDD7EDC798CB}" srcOrd="0" destOrd="0" presId="urn:microsoft.com/office/officeart/2005/8/layout/vList2"/>
    <dgm:cxn modelId="{3A041D07-3F06-8B4B-BD1C-0F972F68F540}" type="presParOf" srcId="{EC2ED9C9-06BD-8B46-A36C-A3159EEA5B99}" destId="{8371B160-0121-C147-974C-FDD7EDC798CB}" srcOrd="0" destOrd="0" presId="urn:microsoft.com/office/officeart/2005/8/layout/vList2"/>
    <dgm:cxn modelId="{4B3B2677-51EA-6544-AE38-825E2413C975}" type="presParOf" srcId="{EC2ED9C9-06BD-8B46-A36C-A3159EEA5B99}" destId="{92BE3610-B981-E640-A35A-EA0A662FF919}" srcOrd="1" destOrd="0" presId="urn:microsoft.com/office/officeart/2005/8/layout/vList2"/>
    <dgm:cxn modelId="{D870BEC9-5982-5B47-893A-D4DC36814682}" type="presParOf" srcId="{EC2ED9C9-06BD-8B46-A36C-A3159EEA5B99}" destId="{31D6CF04-7917-F04E-B8D3-E07DDD5C19F3}" srcOrd="2" destOrd="0" presId="urn:microsoft.com/office/officeart/2005/8/layout/vList2"/>
    <dgm:cxn modelId="{96F4C7A6-D733-E344-8635-3FD2674C544E}" type="presParOf" srcId="{EC2ED9C9-06BD-8B46-A36C-A3159EEA5B99}" destId="{6C27DE00-FFF0-914E-A615-7ED9DE6FBABF}" srcOrd="3" destOrd="0" presId="urn:microsoft.com/office/officeart/2005/8/layout/vList2"/>
    <dgm:cxn modelId="{B60B6F99-E9E4-2D4A-A94D-1CF743BE1A8F}" type="presParOf" srcId="{EC2ED9C9-06BD-8B46-A36C-A3159EEA5B99}" destId="{7A375A48-1C41-AA4A-9043-5E40FA03A7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D11874-EB0E-A54A-B093-0D5821EA4558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122E2D-44FB-824B-BD45-B3E900055629}">
      <dgm:prSet custT="1"/>
      <dgm:spPr/>
      <dgm:t>
        <a:bodyPr/>
        <a:lstStyle/>
        <a:p>
          <a:r>
            <a:rPr lang="en-US" sz="1600" dirty="0"/>
            <a:t>Preserves and promotes HEART TEAM</a:t>
          </a:r>
        </a:p>
      </dgm:t>
    </dgm:pt>
    <dgm:pt modelId="{766C551D-69EB-BB49-BB92-96BD8EE9F6CA}" type="parTrans" cxnId="{9BE5AE1D-863E-B44C-9B19-BEA3BCCF6954}">
      <dgm:prSet/>
      <dgm:spPr/>
      <dgm:t>
        <a:bodyPr/>
        <a:lstStyle/>
        <a:p>
          <a:endParaRPr lang="en-US"/>
        </a:p>
      </dgm:t>
    </dgm:pt>
    <dgm:pt modelId="{CA8C5CFD-DED0-CC4E-8212-C3BE527B0BC2}" type="sibTrans" cxnId="{9BE5AE1D-863E-B44C-9B19-BEA3BCCF6954}">
      <dgm:prSet/>
      <dgm:spPr/>
      <dgm:t>
        <a:bodyPr/>
        <a:lstStyle/>
        <a:p>
          <a:endParaRPr lang="en-US"/>
        </a:p>
      </dgm:t>
    </dgm:pt>
    <dgm:pt modelId="{3CFC47A3-A7D0-F944-9A5B-A58E3D8FA61B}">
      <dgm:prSet custT="1"/>
      <dgm:spPr/>
      <dgm:t>
        <a:bodyPr/>
        <a:lstStyle/>
        <a:p>
          <a:r>
            <a:rPr lang="en-US" sz="1600" dirty="0"/>
            <a:t>More cross collaboration – possibly the most effective training paradigm </a:t>
          </a:r>
        </a:p>
      </dgm:t>
    </dgm:pt>
    <dgm:pt modelId="{BC9CDC9D-B9DB-3C45-93CE-39299E2BA001}" type="parTrans" cxnId="{9702DA13-99E5-F842-BA67-8FC2DFF5522A}">
      <dgm:prSet/>
      <dgm:spPr/>
      <dgm:t>
        <a:bodyPr/>
        <a:lstStyle/>
        <a:p>
          <a:endParaRPr lang="en-US"/>
        </a:p>
      </dgm:t>
    </dgm:pt>
    <dgm:pt modelId="{E9B6A8B4-80FF-9C48-AB16-C34904FF58C8}" type="sibTrans" cxnId="{9702DA13-99E5-F842-BA67-8FC2DFF5522A}">
      <dgm:prSet/>
      <dgm:spPr/>
      <dgm:t>
        <a:bodyPr/>
        <a:lstStyle/>
        <a:p>
          <a:endParaRPr lang="en-US"/>
        </a:p>
      </dgm:t>
    </dgm:pt>
    <dgm:pt modelId="{B57D2885-0472-6249-A0C9-C018246A75ED}">
      <dgm:prSet custT="1"/>
      <dgm:spPr/>
      <dgm:t>
        <a:bodyPr/>
        <a:lstStyle/>
        <a:p>
          <a:r>
            <a:rPr lang="en-US" sz="1600" dirty="0"/>
            <a:t>Training would be DISEASE specific (i.e. valve specialists), not just TAVR</a:t>
          </a:r>
        </a:p>
      </dgm:t>
    </dgm:pt>
    <dgm:pt modelId="{747C6779-8B62-7940-A17B-3D344121294B}" type="parTrans" cxnId="{0F5623EF-7F4F-CB4C-B30E-0666D36E0DBD}">
      <dgm:prSet/>
      <dgm:spPr/>
      <dgm:t>
        <a:bodyPr/>
        <a:lstStyle/>
        <a:p>
          <a:endParaRPr lang="en-US"/>
        </a:p>
      </dgm:t>
    </dgm:pt>
    <dgm:pt modelId="{ADC9DC10-BBC5-B849-B33C-5336B7E73940}" type="sibTrans" cxnId="{0F5623EF-7F4F-CB4C-B30E-0666D36E0DBD}">
      <dgm:prSet/>
      <dgm:spPr/>
      <dgm:t>
        <a:bodyPr/>
        <a:lstStyle/>
        <a:p>
          <a:endParaRPr lang="en-US"/>
        </a:p>
      </dgm:t>
    </dgm:pt>
    <dgm:pt modelId="{E6A6A486-BCEE-054D-9C2E-D96E5AD705D8}">
      <dgm:prSet custT="1"/>
      <dgm:spPr/>
      <dgm:t>
        <a:bodyPr/>
        <a:lstStyle/>
        <a:p>
          <a:r>
            <a:rPr lang="en-US" sz="1600" dirty="0"/>
            <a:t>Unique paradigm multi-</a:t>
          </a:r>
          <a:r>
            <a:rPr lang="en-US" sz="1600" dirty="0" err="1"/>
            <a:t>speciality</a:t>
          </a:r>
          <a:r>
            <a:rPr lang="en-US" sz="1600" dirty="0"/>
            <a:t> ACGME certified training pathway…</a:t>
          </a:r>
        </a:p>
      </dgm:t>
    </dgm:pt>
    <dgm:pt modelId="{21CF180D-014F-6F4E-90D6-157F4D192362}" type="parTrans" cxnId="{D0054BDC-9C92-C641-B55E-0E4DE6CF2B5D}">
      <dgm:prSet/>
      <dgm:spPr/>
      <dgm:t>
        <a:bodyPr/>
        <a:lstStyle/>
        <a:p>
          <a:endParaRPr lang="en-US"/>
        </a:p>
      </dgm:t>
    </dgm:pt>
    <dgm:pt modelId="{8C96A0FB-C561-294E-B921-5CA2B4CACD1B}" type="sibTrans" cxnId="{D0054BDC-9C92-C641-B55E-0E4DE6CF2B5D}">
      <dgm:prSet/>
      <dgm:spPr/>
      <dgm:t>
        <a:bodyPr/>
        <a:lstStyle/>
        <a:p>
          <a:endParaRPr lang="en-US"/>
        </a:p>
      </dgm:t>
    </dgm:pt>
    <dgm:pt modelId="{67747C6D-98D0-0943-BD7E-59DAA13F4975}">
      <dgm:prSet custT="1"/>
      <dgm:spPr/>
      <dgm:t>
        <a:bodyPr/>
        <a:lstStyle/>
        <a:p>
          <a:r>
            <a:rPr lang="en-US" sz="1600" dirty="0"/>
            <a:t>Acceptance: Certificate recognized by cardiologists/surgeons.</a:t>
          </a:r>
        </a:p>
      </dgm:t>
    </dgm:pt>
    <dgm:pt modelId="{D55F64FA-8647-C34B-98F7-CCA3AAECE0D2}" type="parTrans" cxnId="{8FE1DD00-332F-FE42-959A-6F9BC5EB40EE}">
      <dgm:prSet/>
      <dgm:spPr/>
      <dgm:t>
        <a:bodyPr/>
        <a:lstStyle/>
        <a:p>
          <a:endParaRPr lang="en-US"/>
        </a:p>
      </dgm:t>
    </dgm:pt>
    <dgm:pt modelId="{55C13D80-4D6C-EB48-A703-51116BED1526}" type="sibTrans" cxnId="{8FE1DD00-332F-FE42-959A-6F9BC5EB40EE}">
      <dgm:prSet/>
      <dgm:spPr/>
      <dgm:t>
        <a:bodyPr/>
        <a:lstStyle/>
        <a:p>
          <a:endParaRPr lang="en-US"/>
        </a:p>
      </dgm:t>
    </dgm:pt>
    <dgm:pt modelId="{A62FFBB2-6588-E345-8966-C9BB26CD84CC}">
      <dgm:prSet custT="1"/>
      <dgm:spPr/>
      <dgm:t>
        <a:bodyPr/>
        <a:lstStyle/>
        <a:p>
          <a:r>
            <a:rPr lang="en-US" sz="1600" dirty="0"/>
            <a:t>Majority of knowledge and skills are common to both</a:t>
          </a:r>
        </a:p>
      </dgm:t>
    </dgm:pt>
    <dgm:pt modelId="{E66F08F7-8145-D940-AE32-08549929399C}" type="parTrans" cxnId="{F756082B-E4D9-8D4F-B14A-F022E33E269E}">
      <dgm:prSet/>
      <dgm:spPr/>
      <dgm:t>
        <a:bodyPr/>
        <a:lstStyle/>
        <a:p>
          <a:endParaRPr lang="en-US"/>
        </a:p>
      </dgm:t>
    </dgm:pt>
    <dgm:pt modelId="{7202E8EF-8819-A34C-9628-9288AF74EF1A}" type="sibTrans" cxnId="{F756082B-E4D9-8D4F-B14A-F022E33E269E}">
      <dgm:prSet/>
      <dgm:spPr/>
      <dgm:t>
        <a:bodyPr/>
        <a:lstStyle/>
        <a:p>
          <a:endParaRPr lang="en-US"/>
        </a:p>
      </dgm:t>
    </dgm:pt>
    <dgm:pt modelId="{29E8B7DC-1A5B-C54C-AA6A-215E6393DD88}" type="pres">
      <dgm:prSet presAssocID="{74D11874-EB0E-A54A-B093-0D5821EA4558}" presName="linear" presStyleCnt="0">
        <dgm:presLayoutVars>
          <dgm:animLvl val="lvl"/>
          <dgm:resizeHandles val="exact"/>
        </dgm:presLayoutVars>
      </dgm:prSet>
      <dgm:spPr/>
    </dgm:pt>
    <dgm:pt modelId="{9AC49950-DBDB-AC4C-8FEC-439B9903EE04}" type="pres">
      <dgm:prSet presAssocID="{40122E2D-44FB-824B-BD45-B3E90005562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EBA6091-5AC2-804E-BD10-527BDF342465}" type="pres">
      <dgm:prSet presAssocID="{CA8C5CFD-DED0-CC4E-8212-C3BE527B0BC2}" presName="spacer" presStyleCnt="0"/>
      <dgm:spPr/>
    </dgm:pt>
    <dgm:pt modelId="{291A3AFC-6EAB-404B-8DE2-D1953703E016}" type="pres">
      <dgm:prSet presAssocID="{3CFC47A3-A7D0-F944-9A5B-A58E3D8FA61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1A770A4-4B92-E046-B853-0F4573E5E133}" type="pres">
      <dgm:prSet presAssocID="{E9B6A8B4-80FF-9C48-AB16-C34904FF58C8}" presName="spacer" presStyleCnt="0"/>
      <dgm:spPr/>
    </dgm:pt>
    <dgm:pt modelId="{C956D6FC-A1D5-2A45-B1EA-0A7A09A60586}" type="pres">
      <dgm:prSet presAssocID="{B57D2885-0472-6249-A0C9-C018246A75E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3A2795-F254-5E44-A791-A0BF46994262}" type="pres">
      <dgm:prSet presAssocID="{ADC9DC10-BBC5-B849-B33C-5336B7E73940}" presName="spacer" presStyleCnt="0"/>
      <dgm:spPr/>
    </dgm:pt>
    <dgm:pt modelId="{176BD9CB-466D-FE4C-BD36-ADE4348CD958}" type="pres">
      <dgm:prSet presAssocID="{E6A6A486-BCEE-054D-9C2E-D96E5AD705D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A7C141-A68F-CC4F-9F24-C3B1013C32F1}" type="pres">
      <dgm:prSet presAssocID="{8C96A0FB-C561-294E-B921-5CA2B4CACD1B}" presName="spacer" presStyleCnt="0"/>
      <dgm:spPr/>
    </dgm:pt>
    <dgm:pt modelId="{FD9978B8-EF71-F744-B06C-0A83F11B4B26}" type="pres">
      <dgm:prSet presAssocID="{A62FFBB2-6588-E345-8966-C9BB26CD84C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58144D6-77A9-2649-8630-CDDF6850223C}" type="pres">
      <dgm:prSet presAssocID="{7202E8EF-8819-A34C-9628-9288AF74EF1A}" presName="spacer" presStyleCnt="0"/>
      <dgm:spPr/>
    </dgm:pt>
    <dgm:pt modelId="{25DFCB2F-C355-3B4A-8142-DC8D28772A86}" type="pres">
      <dgm:prSet presAssocID="{67747C6D-98D0-0943-BD7E-59DAA13F49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FE1DD00-332F-FE42-959A-6F9BC5EB40EE}" srcId="{74D11874-EB0E-A54A-B093-0D5821EA4558}" destId="{67747C6D-98D0-0943-BD7E-59DAA13F4975}" srcOrd="5" destOrd="0" parTransId="{D55F64FA-8647-C34B-98F7-CCA3AAECE0D2}" sibTransId="{55C13D80-4D6C-EB48-A703-51116BED1526}"/>
    <dgm:cxn modelId="{9982EF07-1547-BA45-B343-F49E722B6DD3}" type="presOf" srcId="{74D11874-EB0E-A54A-B093-0D5821EA4558}" destId="{29E8B7DC-1A5B-C54C-AA6A-215E6393DD88}" srcOrd="0" destOrd="0" presId="urn:microsoft.com/office/officeart/2005/8/layout/vList2"/>
    <dgm:cxn modelId="{9702DA13-99E5-F842-BA67-8FC2DFF5522A}" srcId="{74D11874-EB0E-A54A-B093-0D5821EA4558}" destId="{3CFC47A3-A7D0-F944-9A5B-A58E3D8FA61B}" srcOrd="1" destOrd="0" parTransId="{BC9CDC9D-B9DB-3C45-93CE-39299E2BA001}" sibTransId="{E9B6A8B4-80FF-9C48-AB16-C34904FF58C8}"/>
    <dgm:cxn modelId="{FAC1841B-C217-C644-A607-5A831FB91FDB}" type="presOf" srcId="{B57D2885-0472-6249-A0C9-C018246A75ED}" destId="{C956D6FC-A1D5-2A45-B1EA-0A7A09A60586}" srcOrd="0" destOrd="0" presId="urn:microsoft.com/office/officeart/2005/8/layout/vList2"/>
    <dgm:cxn modelId="{9BE5AE1D-863E-B44C-9B19-BEA3BCCF6954}" srcId="{74D11874-EB0E-A54A-B093-0D5821EA4558}" destId="{40122E2D-44FB-824B-BD45-B3E900055629}" srcOrd="0" destOrd="0" parTransId="{766C551D-69EB-BB49-BB92-96BD8EE9F6CA}" sibTransId="{CA8C5CFD-DED0-CC4E-8212-C3BE527B0BC2}"/>
    <dgm:cxn modelId="{F756082B-E4D9-8D4F-B14A-F022E33E269E}" srcId="{74D11874-EB0E-A54A-B093-0D5821EA4558}" destId="{A62FFBB2-6588-E345-8966-C9BB26CD84CC}" srcOrd="4" destOrd="0" parTransId="{E66F08F7-8145-D940-AE32-08549929399C}" sibTransId="{7202E8EF-8819-A34C-9628-9288AF74EF1A}"/>
    <dgm:cxn modelId="{7065B0A2-D734-7F47-814B-83B337BBFAA4}" type="presOf" srcId="{A62FFBB2-6588-E345-8966-C9BB26CD84CC}" destId="{FD9978B8-EF71-F744-B06C-0A83F11B4B26}" srcOrd="0" destOrd="0" presId="urn:microsoft.com/office/officeart/2005/8/layout/vList2"/>
    <dgm:cxn modelId="{79F1A5AD-52FF-6541-B242-FBAFF19FAC81}" type="presOf" srcId="{40122E2D-44FB-824B-BD45-B3E900055629}" destId="{9AC49950-DBDB-AC4C-8FEC-439B9903EE04}" srcOrd="0" destOrd="0" presId="urn:microsoft.com/office/officeart/2005/8/layout/vList2"/>
    <dgm:cxn modelId="{ECF359BD-E9D2-804F-A561-A2B57FBCA6E8}" type="presOf" srcId="{67747C6D-98D0-0943-BD7E-59DAA13F4975}" destId="{25DFCB2F-C355-3B4A-8142-DC8D28772A86}" srcOrd="0" destOrd="0" presId="urn:microsoft.com/office/officeart/2005/8/layout/vList2"/>
    <dgm:cxn modelId="{D0054BDC-9C92-C641-B55E-0E4DE6CF2B5D}" srcId="{74D11874-EB0E-A54A-B093-0D5821EA4558}" destId="{E6A6A486-BCEE-054D-9C2E-D96E5AD705D8}" srcOrd="3" destOrd="0" parTransId="{21CF180D-014F-6F4E-90D6-157F4D192362}" sibTransId="{8C96A0FB-C561-294E-B921-5CA2B4CACD1B}"/>
    <dgm:cxn modelId="{0F5623EF-7F4F-CB4C-B30E-0666D36E0DBD}" srcId="{74D11874-EB0E-A54A-B093-0D5821EA4558}" destId="{B57D2885-0472-6249-A0C9-C018246A75ED}" srcOrd="2" destOrd="0" parTransId="{747C6779-8B62-7940-A17B-3D344121294B}" sibTransId="{ADC9DC10-BBC5-B849-B33C-5336B7E73940}"/>
    <dgm:cxn modelId="{8A0D88F0-59E8-B54B-AAC9-864849C4B2BC}" type="presOf" srcId="{3CFC47A3-A7D0-F944-9A5B-A58E3D8FA61B}" destId="{291A3AFC-6EAB-404B-8DE2-D1953703E016}" srcOrd="0" destOrd="0" presId="urn:microsoft.com/office/officeart/2005/8/layout/vList2"/>
    <dgm:cxn modelId="{30DD27F1-222D-FD43-8D39-4DCBF19338C2}" type="presOf" srcId="{E6A6A486-BCEE-054D-9C2E-D96E5AD705D8}" destId="{176BD9CB-466D-FE4C-BD36-ADE4348CD958}" srcOrd="0" destOrd="0" presId="urn:microsoft.com/office/officeart/2005/8/layout/vList2"/>
    <dgm:cxn modelId="{F656CF57-ACEB-8C47-99FA-E4CB712B4815}" type="presParOf" srcId="{29E8B7DC-1A5B-C54C-AA6A-215E6393DD88}" destId="{9AC49950-DBDB-AC4C-8FEC-439B9903EE04}" srcOrd="0" destOrd="0" presId="urn:microsoft.com/office/officeart/2005/8/layout/vList2"/>
    <dgm:cxn modelId="{E08EA0B3-D367-6743-AD0C-3BC3A63F3818}" type="presParOf" srcId="{29E8B7DC-1A5B-C54C-AA6A-215E6393DD88}" destId="{DEBA6091-5AC2-804E-BD10-527BDF342465}" srcOrd="1" destOrd="0" presId="urn:microsoft.com/office/officeart/2005/8/layout/vList2"/>
    <dgm:cxn modelId="{480AF8CB-FCF4-1B4E-B708-DC01E889173B}" type="presParOf" srcId="{29E8B7DC-1A5B-C54C-AA6A-215E6393DD88}" destId="{291A3AFC-6EAB-404B-8DE2-D1953703E016}" srcOrd="2" destOrd="0" presId="urn:microsoft.com/office/officeart/2005/8/layout/vList2"/>
    <dgm:cxn modelId="{0D6591D6-AE47-6946-BF8D-950438F8E66C}" type="presParOf" srcId="{29E8B7DC-1A5B-C54C-AA6A-215E6393DD88}" destId="{E1A770A4-4B92-E046-B853-0F4573E5E133}" srcOrd="3" destOrd="0" presId="urn:microsoft.com/office/officeart/2005/8/layout/vList2"/>
    <dgm:cxn modelId="{D558060C-BBE4-6942-BC74-65AB9F8CA188}" type="presParOf" srcId="{29E8B7DC-1A5B-C54C-AA6A-215E6393DD88}" destId="{C956D6FC-A1D5-2A45-B1EA-0A7A09A60586}" srcOrd="4" destOrd="0" presId="urn:microsoft.com/office/officeart/2005/8/layout/vList2"/>
    <dgm:cxn modelId="{85DF3224-9259-E048-832C-497A0E3DE15E}" type="presParOf" srcId="{29E8B7DC-1A5B-C54C-AA6A-215E6393DD88}" destId="{EF3A2795-F254-5E44-A791-A0BF46994262}" srcOrd="5" destOrd="0" presId="urn:microsoft.com/office/officeart/2005/8/layout/vList2"/>
    <dgm:cxn modelId="{69531F00-3F94-0C4F-A828-E0FDC95569B9}" type="presParOf" srcId="{29E8B7DC-1A5B-C54C-AA6A-215E6393DD88}" destId="{176BD9CB-466D-FE4C-BD36-ADE4348CD958}" srcOrd="6" destOrd="0" presId="urn:microsoft.com/office/officeart/2005/8/layout/vList2"/>
    <dgm:cxn modelId="{D7E6869B-F6B6-D040-95AC-96048C3186AA}" type="presParOf" srcId="{29E8B7DC-1A5B-C54C-AA6A-215E6393DD88}" destId="{4CA7C141-A68F-CC4F-9F24-C3B1013C32F1}" srcOrd="7" destOrd="0" presId="urn:microsoft.com/office/officeart/2005/8/layout/vList2"/>
    <dgm:cxn modelId="{2830961C-41DC-B442-ACC3-5BD0FF970D0E}" type="presParOf" srcId="{29E8B7DC-1A5B-C54C-AA6A-215E6393DD88}" destId="{FD9978B8-EF71-F744-B06C-0A83F11B4B26}" srcOrd="8" destOrd="0" presId="urn:microsoft.com/office/officeart/2005/8/layout/vList2"/>
    <dgm:cxn modelId="{E84025FD-9E2C-404B-92E2-21470ECC5136}" type="presParOf" srcId="{29E8B7DC-1A5B-C54C-AA6A-215E6393DD88}" destId="{958144D6-77A9-2649-8630-CDDF6850223C}" srcOrd="9" destOrd="0" presId="urn:microsoft.com/office/officeart/2005/8/layout/vList2"/>
    <dgm:cxn modelId="{9F0E4237-A063-1B4C-BACE-78E5D9E51F74}" type="presParOf" srcId="{29E8B7DC-1A5B-C54C-AA6A-215E6393DD88}" destId="{25DFCB2F-C355-3B4A-8142-DC8D28772A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262D18-CD49-924F-A26C-FD4D546B690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E3D39F8-ECDD-CA4A-9564-3BFA1C77C553}">
      <dgm:prSet custT="1"/>
      <dgm:spPr/>
      <dgm:t>
        <a:bodyPr/>
        <a:lstStyle/>
        <a:p>
          <a:r>
            <a:rPr lang="en-US" sz="1600" dirty="0"/>
            <a:t>Most ambitious </a:t>
          </a:r>
        </a:p>
      </dgm:t>
    </dgm:pt>
    <dgm:pt modelId="{0E465B5C-0020-9149-8AFD-35C5E966531B}" type="parTrans" cxnId="{30EFC85D-1C21-824F-B8A6-C823D5565C27}">
      <dgm:prSet/>
      <dgm:spPr/>
      <dgm:t>
        <a:bodyPr/>
        <a:lstStyle/>
        <a:p>
          <a:endParaRPr lang="en-US"/>
        </a:p>
      </dgm:t>
    </dgm:pt>
    <dgm:pt modelId="{07A1470C-B9BA-BE4E-9E62-4D9FCE147F71}" type="sibTrans" cxnId="{30EFC85D-1C21-824F-B8A6-C823D5565C27}">
      <dgm:prSet/>
      <dgm:spPr/>
      <dgm:t>
        <a:bodyPr/>
        <a:lstStyle/>
        <a:p>
          <a:endParaRPr lang="en-US"/>
        </a:p>
      </dgm:t>
    </dgm:pt>
    <dgm:pt modelId="{14FFD805-E220-964F-B601-4AFD8642A1B9}">
      <dgm:prSet custT="1"/>
      <dgm:spPr/>
      <dgm:t>
        <a:bodyPr/>
        <a:lstStyle/>
        <a:p>
          <a:r>
            <a:rPr lang="en-US" sz="1600" dirty="0"/>
            <a:t>Requires deconstructing current mindset and building from the ground up</a:t>
          </a:r>
        </a:p>
      </dgm:t>
    </dgm:pt>
    <dgm:pt modelId="{B7BC1A10-96C5-1743-9ED6-5865F06DC76E}" type="parTrans" cxnId="{AE08E048-C966-7F42-A612-377A444C187B}">
      <dgm:prSet/>
      <dgm:spPr/>
      <dgm:t>
        <a:bodyPr/>
        <a:lstStyle/>
        <a:p>
          <a:endParaRPr lang="en-US"/>
        </a:p>
      </dgm:t>
    </dgm:pt>
    <dgm:pt modelId="{54308C6C-3548-1743-8A5D-50E6E83A80D3}" type="sibTrans" cxnId="{AE08E048-C966-7F42-A612-377A444C187B}">
      <dgm:prSet/>
      <dgm:spPr/>
      <dgm:t>
        <a:bodyPr/>
        <a:lstStyle/>
        <a:p>
          <a:endParaRPr lang="en-US"/>
        </a:p>
      </dgm:t>
    </dgm:pt>
    <dgm:pt modelId="{00EAF9C9-2ED3-584C-BEC0-B78399C6B9FB}">
      <dgm:prSet custT="1"/>
      <dgm:spPr/>
      <dgm:t>
        <a:bodyPr/>
        <a:lstStyle/>
        <a:p>
          <a:r>
            <a:rPr lang="en-US" sz="1600" dirty="0"/>
            <a:t>Most likely more IC trained than surgeons</a:t>
          </a:r>
        </a:p>
      </dgm:t>
    </dgm:pt>
    <dgm:pt modelId="{5563AB2F-8F28-B441-AA42-57B1A46A3B28}" type="parTrans" cxnId="{55F67BB5-322E-A249-BE75-3E1AF79A86F3}">
      <dgm:prSet/>
      <dgm:spPr/>
      <dgm:t>
        <a:bodyPr/>
        <a:lstStyle/>
        <a:p>
          <a:endParaRPr lang="en-US"/>
        </a:p>
      </dgm:t>
    </dgm:pt>
    <dgm:pt modelId="{3FFE0FE6-B3B6-BA4A-8F1C-BAC1EEE5C8C5}" type="sibTrans" cxnId="{55F67BB5-322E-A249-BE75-3E1AF79A86F3}">
      <dgm:prSet/>
      <dgm:spPr/>
      <dgm:t>
        <a:bodyPr/>
        <a:lstStyle/>
        <a:p>
          <a:endParaRPr lang="en-US"/>
        </a:p>
      </dgm:t>
    </dgm:pt>
    <dgm:pt modelId="{E6DBD889-9D2F-6E42-9F49-49FF59AC210F}">
      <dgm:prSet custT="1"/>
      <dgm:spPr/>
      <dgm:t>
        <a:bodyPr/>
        <a:lstStyle/>
        <a:p>
          <a:r>
            <a:rPr lang="en-US" sz="1600" dirty="0"/>
            <a:t>Requires extra year of training</a:t>
          </a:r>
        </a:p>
      </dgm:t>
    </dgm:pt>
    <dgm:pt modelId="{69D38F11-4B29-204D-8469-7083F6DFFCEA}" type="parTrans" cxnId="{C503DA3E-0C5A-D240-B9E1-587A697670E7}">
      <dgm:prSet/>
      <dgm:spPr/>
      <dgm:t>
        <a:bodyPr/>
        <a:lstStyle/>
        <a:p>
          <a:endParaRPr lang="en-US"/>
        </a:p>
      </dgm:t>
    </dgm:pt>
    <dgm:pt modelId="{E6A6A71C-0AAB-6445-84A7-5A004A81DC18}" type="sibTrans" cxnId="{C503DA3E-0C5A-D240-B9E1-587A697670E7}">
      <dgm:prSet/>
      <dgm:spPr/>
      <dgm:t>
        <a:bodyPr/>
        <a:lstStyle/>
        <a:p>
          <a:endParaRPr lang="en-US"/>
        </a:p>
      </dgm:t>
    </dgm:pt>
    <dgm:pt modelId="{43F44006-D10A-434E-A38A-72153AC48380}">
      <dgm:prSet custT="1"/>
      <dgm:spPr/>
      <dgm:t>
        <a:bodyPr/>
        <a:lstStyle/>
        <a:p>
          <a:r>
            <a:rPr lang="en-US" sz="1600" dirty="0"/>
            <a:t>Justify IC to train surgeons who may be competition </a:t>
          </a:r>
        </a:p>
      </dgm:t>
    </dgm:pt>
    <dgm:pt modelId="{111F9E3B-4F19-9C49-AE65-4A2C70B82454}" type="parTrans" cxnId="{DEC1445F-F2AA-D44B-82E4-4A8C82764216}">
      <dgm:prSet/>
      <dgm:spPr/>
      <dgm:t>
        <a:bodyPr/>
        <a:lstStyle/>
        <a:p>
          <a:endParaRPr lang="en-US"/>
        </a:p>
      </dgm:t>
    </dgm:pt>
    <dgm:pt modelId="{F996611F-6F43-4A4B-B8E6-48FCC716A422}" type="sibTrans" cxnId="{DEC1445F-F2AA-D44B-82E4-4A8C82764216}">
      <dgm:prSet/>
      <dgm:spPr/>
      <dgm:t>
        <a:bodyPr/>
        <a:lstStyle/>
        <a:p>
          <a:endParaRPr lang="en-US"/>
        </a:p>
      </dgm:t>
    </dgm:pt>
    <dgm:pt modelId="{295CD780-FD77-7248-BBEA-B8F9EAE8F212}">
      <dgm:prSet custT="1"/>
      <dgm:spPr/>
      <dgm:t>
        <a:bodyPr/>
        <a:lstStyle/>
        <a:p>
          <a:r>
            <a:rPr lang="en-US" sz="1600" dirty="0"/>
            <a:t>Surgeons start off behind IC w less wire skills… (but IC start off w less surgical skills… potential trade off)</a:t>
          </a:r>
        </a:p>
      </dgm:t>
    </dgm:pt>
    <dgm:pt modelId="{E36BF39B-7D8D-5048-BCA1-840D8F7D1BDF}" type="parTrans" cxnId="{723C0F87-D4B0-A942-9D0F-3D4EEB1F75F7}">
      <dgm:prSet/>
      <dgm:spPr/>
      <dgm:t>
        <a:bodyPr/>
        <a:lstStyle/>
        <a:p>
          <a:endParaRPr lang="en-US"/>
        </a:p>
      </dgm:t>
    </dgm:pt>
    <dgm:pt modelId="{DD63EA2F-B182-044F-8345-DF7A00C4ABDD}" type="sibTrans" cxnId="{723C0F87-D4B0-A942-9D0F-3D4EEB1F75F7}">
      <dgm:prSet/>
      <dgm:spPr/>
      <dgm:t>
        <a:bodyPr/>
        <a:lstStyle/>
        <a:p>
          <a:endParaRPr lang="en-US"/>
        </a:p>
      </dgm:t>
    </dgm:pt>
    <dgm:pt modelId="{53BB4715-EBD8-0347-9A49-21DE7D619248}">
      <dgm:prSet custT="1"/>
      <dgm:spPr/>
      <dgm:t>
        <a:bodyPr/>
        <a:lstStyle/>
        <a:p>
          <a:r>
            <a:rPr lang="en-US" sz="1600" dirty="0"/>
            <a:t>Limited surgeon involvement</a:t>
          </a:r>
        </a:p>
      </dgm:t>
    </dgm:pt>
    <dgm:pt modelId="{0D096CCB-B7BD-6540-BC98-2659C6204B5F}" type="parTrans" cxnId="{AFFC3E80-4500-164B-A3BE-F61D2F1D0FBD}">
      <dgm:prSet/>
      <dgm:spPr/>
      <dgm:t>
        <a:bodyPr/>
        <a:lstStyle/>
        <a:p>
          <a:endParaRPr lang="en-US"/>
        </a:p>
      </dgm:t>
    </dgm:pt>
    <dgm:pt modelId="{5BC002AB-B0AA-CA44-B087-F8AEB2BD0EF5}" type="sibTrans" cxnId="{AFFC3E80-4500-164B-A3BE-F61D2F1D0FBD}">
      <dgm:prSet/>
      <dgm:spPr/>
      <dgm:t>
        <a:bodyPr/>
        <a:lstStyle/>
        <a:p>
          <a:endParaRPr lang="en-US"/>
        </a:p>
      </dgm:t>
    </dgm:pt>
    <dgm:pt modelId="{656380E4-9582-3441-825D-C2740643FC68}">
      <dgm:prSet custT="1"/>
      <dgm:spPr/>
      <dgm:t>
        <a:bodyPr/>
        <a:lstStyle/>
        <a:p>
          <a:r>
            <a:rPr lang="en-US" sz="1600" dirty="0"/>
            <a:t>Things are going pretty well right now</a:t>
          </a:r>
        </a:p>
      </dgm:t>
    </dgm:pt>
    <dgm:pt modelId="{B4EEA549-510A-904E-9425-7FDC4B328277}" type="parTrans" cxnId="{93AAC2BB-5BF7-6B48-A463-EF620A181AA1}">
      <dgm:prSet/>
      <dgm:spPr/>
      <dgm:t>
        <a:bodyPr/>
        <a:lstStyle/>
        <a:p>
          <a:endParaRPr lang="en-US"/>
        </a:p>
      </dgm:t>
    </dgm:pt>
    <dgm:pt modelId="{E311C03F-941C-EB45-9D50-AFA7C8DC4778}" type="sibTrans" cxnId="{93AAC2BB-5BF7-6B48-A463-EF620A181AA1}">
      <dgm:prSet/>
      <dgm:spPr/>
      <dgm:t>
        <a:bodyPr/>
        <a:lstStyle/>
        <a:p>
          <a:endParaRPr lang="en-US"/>
        </a:p>
      </dgm:t>
    </dgm:pt>
    <dgm:pt modelId="{EFFBB104-C3CD-FF43-B626-FCDACE305B0B}" type="pres">
      <dgm:prSet presAssocID="{A7262D18-CD49-924F-A26C-FD4D546B6904}" presName="linear" presStyleCnt="0">
        <dgm:presLayoutVars>
          <dgm:animLvl val="lvl"/>
          <dgm:resizeHandles val="exact"/>
        </dgm:presLayoutVars>
      </dgm:prSet>
      <dgm:spPr/>
    </dgm:pt>
    <dgm:pt modelId="{F5D941DD-762C-DC4C-BC33-9B40C6FDD04F}" type="pres">
      <dgm:prSet presAssocID="{656380E4-9582-3441-825D-C2740643FC6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A3AEE27-6447-8F43-9F8A-251F647E784B}" type="pres">
      <dgm:prSet presAssocID="{E311C03F-941C-EB45-9D50-AFA7C8DC4778}" presName="spacer" presStyleCnt="0"/>
      <dgm:spPr/>
    </dgm:pt>
    <dgm:pt modelId="{9047465F-DC63-5F45-B59B-D8BB9000B236}" type="pres">
      <dgm:prSet presAssocID="{FE3D39F8-ECDD-CA4A-9564-3BFA1C77C55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CBAE09A-FB41-2A4D-8BFF-C9B10B5348D8}" type="pres">
      <dgm:prSet presAssocID="{07A1470C-B9BA-BE4E-9E62-4D9FCE147F71}" presName="spacer" presStyleCnt="0"/>
      <dgm:spPr/>
    </dgm:pt>
    <dgm:pt modelId="{91B3BDE8-6883-9645-9377-15EC3E172333}" type="pres">
      <dgm:prSet presAssocID="{14FFD805-E220-964F-B601-4AFD8642A1B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9515418-1767-2549-9AEC-0B45B1445281}" type="pres">
      <dgm:prSet presAssocID="{54308C6C-3548-1743-8A5D-50E6E83A80D3}" presName="spacer" presStyleCnt="0"/>
      <dgm:spPr/>
    </dgm:pt>
    <dgm:pt modelId="{6D97623D-AE5A-854F-AFDE-78D5F82765DC}" type="pres">
      <dgm:prSet presAssocID="{00EAF9C9-2ED3-584C-BEC0-B78399C6B9F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5428FD1-8083-9149-A81C-98B6B53036FD}" type="pres">
      <dgm:prSet presAssocID="{3FFE0FE6-B3B6-BA4A-8F1C-BAC1EEE5C8C5}" presName="spacer" presStyleCnt="0"/>
      <dgm:spPr/>
    </dgm:pt>
    <dgm:pt modelId="{EE21B2F5-711B-7D44-9881-96972E5CCFE2}" type="pres">
      <dgm:prSet presAssocID="{E6DBD889-9D2F-6E42-9F49-49FF59AC210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40DD196-E178-9843-9C8A-B2142B6DC676}" type="pres">
      <dgm:prSet presAssocID="{E6A6A71C-0AAB-6445-84A7-5A004A81DC18}" presName="spacer" presStyleCnt="0"/>
      <dgm:spPr/>
    </dgm:pt>
    <dgm:pt modelId="{287648C7-2715-F840-94BB-A94C50AA9ED3}" type="pres">
      <dgm:prSet presAssocID="{43F44006-D10A-434E-A38A-72153AC4838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4AA01A7-D54E-8D41-A1FE-41439CD6DD0A}" type="pres">
      <dgm:prSet presAssocID="{F996611F-6F43-4A4B-B8E6-48FCC716A422}" presName="spacer" presStyleCnt="0"/>
      <dgm:spPr/>
    </dgm:pt>
    <dgm:pt modelId="{9C4C6F2C-4B8A-9547-A941-835047D03D79}" type="pres">
      <dgm:prSet presAssocID="{295CD780-FD77-7248-BBEA-B8F9EAE8F21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911AFF3-7840-E247-BC4A-8DE321E61C75}" type="pres">
      <dgm:prSet presAssocID="{DD63EA2F-B182-044F-8345-DF7A00C4ABDD}" presName="spacer" presStyleCnt="0"/>
      <dgm:spPr/>
    </dgm:pt>
    <dgm:pt modelId="{B85885E9-178F-C142-9DDA-A1B040253FF6}" type="pres">
      <dgm:prSet presAssocID="{53BB4715-EBD8-0347-9A49-21DE7D61924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F889208-9574-8746-A086-23B1F27318BC}" type="presOf" srcId="{656380E4-9582-3441-825D-C2740643FC68}" destId="{F5D941DD-762C-DC4C-BC33-9B40C6FDD04F}" srcOrd="0" destOrd="0" presId="urn:microsoft.com/office/officeart/2005/8/layout/vList2"/>
    <dgm:cxn modelId="{C4BCAE26-1A75-FB4B-BEF7-7D64E7EAF0AC}" type="presOf" srcId="{43F44006-D10A-434E-A38A-72153AC48380}" destId="{287648C7-2715-F840-94BB-A94C50AA9ED3}" srcOrd="0" destOrd="0" presId="urn:microsoft.com/office/officeart/2005/8/layout/vList2"/>
    <dgm:cxn modelId="{C503DA3E-0C5A-D240-B9E1-587A697670E7}" srcId="{A7262D18-CD49-924F-A26C-FD4D546B6904}" destId="{E6DBD889-9D2F-6E42-9F49-49FF59AC210F}" srcOrd="4" destOrd="0" parTransId="{69D38F11-4B29-204D-8469-7083F6DFFCEA}" sibTransId="{E6A6A71C-0AAB-6445-84A7-5A004A81DC18}"/>
    <dgm:cxn modelId="{AE08E048-C966-7F42-A612-377A444C187B}" srcId="{A7262D18-CD49-924F-A26C-FD4D546B6904}" destId="{14FFD805-E220-964F-B601-4AFD8642A1B9}" srcOrd="2" destOrd="0" parTransId="{B7BC1A10-96C5-1743-9ED6-5865F06DC76E}" sibTransId="{54308C6C-3548-1743-8A5D-50E6E83A80D3}"/>
    <dgm:cxn modelId="{30EFC85D-1C21-824F-B8A6-C823D5565C27}" srcId="{A7262D18-CD49-924F-A26C-FD4D546B6904}" destId="{FE3D39F8-ECDD-CA4A-9564-3BFA1C77C553}" srcOrd="1" destOrd="0" parTransId="{0E465B5C-0020-9149-8AFD-35C5E966531B}" sibTransId="{07A1470C-B9BA-BE4E-9E62-4D9FCE147F71}"/>
    <dgm:cxn modelId="{DEC1445F-F2AA-D44B-82E4-4A8C82764216}" srcId="{A7262D18-CD49-924F-A26C-FD4D546B6904}" destId="{43F44006-D10A-434E-A38A-72153AC48380}" srcOrd="5" destOrd="0" parTransId="{111F9E3B-4F19-9C49-AE65-4A2C70B82454}" sibTransId="{F996611F-6F43-4A4B-B8E6-48FCC716A422}"/>
    <dgm:cxn modelId="{382CBD65-49E9-7A40-803D-1956C719957F}" type="presOf" srcId="{295CD780-FD77-7248-BBEA-B8F9EAE8F212}" destId="{9C4C6F2C-4B8A-9547-A941-835047D03D79}" srcOrd="0" destOrd="0" presId="urn:microsoft.com/office/officeart/2005/8/layout/vList2"/>
    <dgm:cxn modelId="{B9D6117F-64B5-C64E-80F3-1C7F722F3366}" type="presOf" srcId="{14FFD805-E220-964F-B601-4AFD8642A1B9}" destId="{91B3BDE8-6883-9645-9377-15EC3E172333}" srcOrd="0" destOrd="0" presId="urn:microsoft.com/office/officeart/2005/8/layout/vList2"/>
    <dgm:cxn modelId="{AFFC3E80-4500-164B-A3BE-F61D2F1D0FBD}" srcId="{A7262D18-CD49-924F-A26C-FD4D546B6904}" destId="{53BB4715-EBD8-0347-9A49-21DE7D619248}" srcOrd="7" destOrd="0" parTransId="{0D096CCB-B7BD-6540-BC98-2659C6204B5F}" sibTransId="{5BC002AB-B0AA-CA44-B087-F8AEB2BD0EF5}"/>
    <dgm:cxn modelId="{723C0F87-D4B0-A942-9D0F-3D4EEB1F75F7}" srcId="{A7262D18-CD49-924F-A26C-FD4D546B6904}" destId="{295CD780-FD77-7248-BBEA-B8F9EAE8F212}" srcOrd="6" destOrd="0" parTransId="{E36BF39B-7D8D-5048-BCA1-840D8F7D1BDF}" sibTransId="{DD63EA2F-B182-044F-8345-DF7A00C4ABDD}"/>
    <dgm:cxn modelId="{8609D48E-3BA8-5447-B920-852A532FC8E7}" type="presOf" srcId="{A7262D18-CD49-924F-A26C-FD4D546B6904}" destId="{EFFBB104-C3CD-FF43-B626-FCDACE305B0B}" srcOrd="0" destOrd="0" presId="urn:microsoft.com/office/officeart/2005/8/layout/vList2"/>
    <dgm:cxn modelId="{2F8E2FB5-C36D-EF41-8D65-2E376D5E2463}" type="presOf" srcId="{FE3D39F8-ECDD-CA4A-9564-3BFA1C77C553}" destId="{9047465F-DC63-5F45-B59B-D8BB9000B236}" srcOrd="0" destOrd="0" presId="urn:microsoft.com/office/officeart/2005/8/layout/vList2"/>
    <dgm:cxn modelId="{55F67BB5-322E-A249-BE75-3E1AF79A86F3}" srcId="{A7262D18-CD49-924F-A26C-FD4D546B6904}" destId="{00EAF9C9-2ED3-584C-BEC0-B78399C6B9FB}" srcOrd="3" destOrd="0" parTransId="{5563AB2F-8F28-B441-AA42-57B1A46A3B28}" sibTransId="{3FFE0FE6-B3B6-BA4A-8F1C-BAC1EEE5C8C5}"/>
    <dgm:cxn modelId="{93AAC2BB-5BF7-6B48-A463-EF620A181AA1}" srcId="{A7262D18-CD49-924F-A26C-FD4D546B6904}" destId="{656380E4-9582-3441-825D-C2740643FC68}" srcOrd="0" destOrd="0" parTransId="{B4EEA549-510A-904E-9425-7FDC4B328277}" sibTransId="{E311C03F-941C-EB45-9D50-AFA7C8DC4778}"/>
    <dgm:cxn modelId="{6F0D54EF-70CA-814E-8D35-458A87D084E1}" type="presOf" srcId="{00EAF9C9-2ED3-584C-BEC0-B78399C6B9FB}" destId="{6D97623D-AE5A-854F-AFDE-78D5F82765DC}" srcOrd="0" destOrd="0" presId="urn:microsoft.com/office/officeart/2005/8/layout/vList2"/>
    <dgm:cxn modelId="{B6C06FF2-8AB3-EF4B-A67B-E02DEF59686E}" type="presOf" srcId="{53BB4715-EBD8-0347-9A49-21DE7D619248}" destId="{B85885E9-178F-C142-9DDA-A1B040253FF6}" srcOrd="0" destOrd="0" presId="urn:microsoft.com/office/officeart/2005/8/layout/vList2"/>
    <dgm:cxn modelId="{BEA4CFF6-BCE2-C441-80EE-C72287FCD67C}" type="presOf" srcId="{E6DBD889-9D2F-6E42-9F49-49FF59AC210F}" destId="{EE21B2F5-711B-7D44-9881-96972E5CCFE2}" srcOrd="0" destOrd="0" presId="urn:microsoft.com/office/officeart/2005/8/layout/vList2"/>
    <dgm:cxn modelId="{BC64BB77-747A-5E41-83C4-10C78E478E4D}" type="presParOf" srcId="{EFFBB104-C3CD-FF43-B626-FCDACE305B0B}" destId="{F5D941DD-762C-DC4C-BC33-9B40C6FDD04F}" srcOrd="0" destOrd="0" presId="urn:microsoft.com/office/officeart/2005/8/layout/vList2"/>
    <dgm:cxn modelId="{06704B78-9F26-DD45-9139-EE189628AAB5}" type="presParOf" srcId="{EFFBB104-C3CD-FF43-B626-FCDACE305B0B}" destId="{BA3AEE27-6447-8F43-9F8A-251F647E784B}" srcOrd="1" destOrd="0" presId="urn:microsoft.com/office/officeart/2005/8/layout/vList2"/>
    <dgm:cxn modelId="{805770A3-9038-A94C-8ECC-2697F196ABDD}" type="presParOf" srcId="{EFFBB104-C3CD-FF43-B626-FCDACE305B0B}" destId="{9047465F-DC63-5F45-B59B-D8BB9000B236}" srcOrd="2" destOrd="0" presId="urn:microsoft.com/office/officeart/2005/8/layout/vList2"/>
    <dgm:cxn modelId="{F2DC7A8E-0265-294E-A433-87D3B2165C35}" type="presParOf" srcId="{EFFBB104-C3CD-FF43-B626-FCDACE305B0B}" destId="{7CBAE09A-FB41-2A4D-8BFF-C9B10B5348D8}" srcOrd="3" destOrd="0" presId="urn:microsoft.com/office/officeart/2005/8/layout/vList2"/>
    <dgm:cxn modelId="{98CA25C3-E1B0-B94F-A3A0-F0771ED9DAD5}" type="presParOf" srcId="{EFFBB104-C3CD-FF43-B626-FCDACE305B0B}" destId="{91B3BDE8-6883-9645-9377-15EC3E172333}" srcOrd="4" destOrd="0" presId="urn:microsoft.com/office/officeart/2005/8/layout/vList2"/>
    <dgm:cxn modelId="{137214A6-9C58-0C4E-88F7-808695F80AC9}" type="presParOf" srcId="{EFFBB104-C3CD-FF43-B626-FCDACE305B0B}" destId="{E9515418-1767-2549-9AEC-0B45B1445281}" srcOrd="5" destOrd="0" presId="urn:microsoft.com/office/officeart/2005/8/layout/vList2"/>
    <dgm:cxn modelId="{2A217A25-999B-BE4E-81E0-5F3B5FB83621}" type="presParOf" srcId="{EFFBB104-C3CD-FF43-B626-FCDACE305B0B}" destId="{6D97623D-AE5A-854F-AFDE-78D5F82765DC}" srcOrd="6" destOrd="0" presId="urn:microsoft.com/office/officeart/2005/8/layout/vList2"/>
    <dgm:cxn modelId="{2F0E7FAC-2091-294B-A7E6-535836E8DBF6}" type="presParOf" srcId="{EFFBB104-C3CD-FF43-B626-FCDACE305B0B}" destId="{55428FD1-8083-9149-A81C-98B6B53036FD}" srcOrd="7" destOrd="0" presId="urn:microsoft.com/office/officeart/2005/8/layout/vList2"/>
    <dgm:cxn modelId="{EE3D7423-2BED-424D-9BF3-26A3A24F0A34}" type="presParOf" srcId="{EFFBB104-C3CD-FF43-B626-FCDACE305B0B}" destId="{EE21B2F5-711B-7D44-9881-96972E5CCFE2}" srcOrd="8" destOrd="0" presId="urn:microsoft.com/office/officeart/2005/8/layout/vList2"/>
    <dgm:cxn modelId="{DD6C438B-6909-D842-8B7F-FD987AB8E88C}" type="presParOf" srcId="{EFFBB104-C3CD-FF43-B626-FCDACE305B0B}" destId="{840DD196-E178-9843-9C8A-B2142B6DC676}" srcOrd="9" destOrd="0" presId="urn:microsoft.com/office/officeart/2005/8/layout/vList2"/>
    <dgm:cxn modelId="{938C7203-FD99-1642-BD62-D8C9D108DCBB}" type="presParOf" srcId="{EFFBB104-C3CD-FF43-B626-FCDACE305B0B}" destId="{287648C7-2715-F840-94BB-A94C50AA9ED3}" srcOrd="10" destOrd="0" presId="urn:microsoft.com/office/officeart/2005/8/layout/vList2"/>
    <dgm:cxn modelId="{798A82C6-E6CA-8841-BF4E-9CFCACCD7DE4}" type="presParOf" srcId="{EFFBB104-C3CD-FF43-B626-FCDACE305B0B}" destId="{64AA01A7-D54E-8D41-A1FE-41439CD6DD0A}" srcOrd="11" destOrd="0" presId="urn:microsoft.com/office/officeart/2005/8/layout/vList2"/>
    <dgm:cxn modelId="{A10FEE2F-817D-934D-AAE9-57BC4FC388D0}" type="presParOf" srcId="{EFFBB104-C3CD-FF43-B626-FCDACE305B0B}" destId="{9C4C6F2C-4B8A-9547-A941-835047D03D79}" srcOrd="12" destOrd="0" presId="urn:microsoft.com/office/officeart/2005/8/layout/vList2"/>
    <dgm:cxn modelId="{CD03212F-21BF-5345-A657-2B53B277A6CD}" type="presParOf" srcId="{EFFBB104-C3CD-FF43-B626-FCDACE305B0B}" destId="{F911AFF3-7840-E247-BC4A-8DE321E61C75}" srcOrd="13" destOrd="0" presId="urn:microsoft.com/office/officeart/2005/8/layout/vList2"/>
    <dgm:cxn modelId="{EC0BB62C-3C33-AE4A-981B-36C7A81B76CB}" type="presParOf" srcId="{EFFBB104-C3CD-FF43-B626-FCDACE305B0B}" destId="{B85885E9-178F-C142-9DDA-A1B040253FF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B05B1-D41B-3441-8F40-AF6350C60CE7}">
      <dsp:nvSpPr>
        <dsp:cNvPr id="0" name=""/>
        <dsp:cNvSpPr/>
      </dsp:nvSpPr>
      <dsp:spPr>
        <a:xfrm>
          <a:off x="0" y="16191"/>
          <a:ext cx="8548255" cy="1141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Abbott- Co- PI of COAPT Trial of Abbott Vascular</a:t>
          </a:r>
          <a:endParaRPr lang="en-US" sz="2400" kern="1200"/>
        </a:p>
      </dsp:txBody>
      <dsp:txXfrm>
        <a:off x="55744" y="71935"/>
        <a:ext cx="8436767" cy="1030432"/>
      </dsp:txXfrm>
    </dsp:sp>
    <dsp:sp modelId="{0CD9BB4B-3BC6-3048-8069-71FEAE572884}">
      <dsp:nvSpPr>
        <dsp:cNvPr id="0" name=""/>
        <dsp:cNvSpPr/>
      </dsp:nvSpPr>
      <dsp:spPr>
        <a:xfrm>
          <a:off x="0" y="1333792"/>
          <a:ext cx="8548255" cy="1141920"/>
        </a:xfrm>
        <a:prstGeom prst="roundRect">
          <a:avLst/>
        </a:prstGeom>
        <a:gradFill rotWithShape="0">
          <a:gsLst>
            <a:gs pos="0">
              <a:schemeClr val="accent3">
                <a:hueOff val="-1578111"/>
                <a:satOff val="12709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3">
                <a:hueOff val="-1578111"/>
                <a:satOff val="12709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3">
                <a:hueOff val="-1578111"/>
                <a:satOff val="12709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Medtronic-Study Chair Apollo Trial</a:t>
          </a:r>
          <a:endParaRPr lang="en-US" sz="2400" kern="1200"/>
        </a:p>
      </dsp:txBody>
      <dsp:txXfrm>
        <a:off x="55744" y="1389536"/>
        <a:ext cx="8436767" cy="1030432"/>
      </dsp:txXfrm>
    </dsp:sp>
    <dsp:sp modelId="{DBAFBD65-8647-0949-8525-2BA33D5C2BAC}">
      <dsp:nvSpPr>
        <dsp:cNvPr id="0" name=""/>
        <dsp:cNvSpPr/>
      </dsp:nvSpPr>
      <dsp:spPr>
        <a:xfrm>
          <a:off x="0" y="2651392"/>
          <a:ext cx="8548255" cy="1141920"/>
        </a:xfrm>
        <a:prstGeom prst="roundRect">
          <a:avLst/>
        </a:prstGeom>
        <a:gradFill rotWithShape="0">
          <a:gsLst>
            <a:gs pos="0">
              <a:schemeClr val="accent3">
                <a:hueOff val="-3156221"/>
                <a:satOff val="25418"/>
                <a:lumOff val="-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3156221"/>
                <a:satOff val="25418"/>
                <a:lumOff val="-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3156221"/>
                <a:satOff val="25418"/>
                <a:lumOff val="-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Edwards Lifesciences- Co-PI of PARTNER 3 </a:t>
          </a:r>
          <a:endParaRPr lang="en-US" sz="2400" kern="1200"/>
        </a:p>
      </dsp:txBody>
      <dsp:txXfrm>
        <a:off x="55744" y="2707136"/>
        <a:ext cx="8436767" cy="1030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0B71-CD12-444F-AA87-7AD8469ED5B0}">
      <dsp:nvSpPr>
        <dsp:cNvPr id="0" name=""/>
        <dsp:cNvSpPr/>
      </dsp:nvSpPr>
      <dsp:spPr>
        <a:xfrm>
          <a:off x="0" y="192412"/>
          <a:ext cx="10521696" cy="8108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Structural heart disease is now a specialty within interventional cardiology and cardiac surgery</a:t>
          </a:r>
          <a:endParaRPr lang="en-US" sz="2100" kern="1200"/>
        </a:p>
      </dsp:txBody>
      <dsp:txXfrm>
        <a:off x="39580" y="231992"/>
        <a:ext cx="10442536" cy="731649"/>
      </dsp:txXfrm>
    </dsp:sp>
    <dsp:sp modelId="{D8B8926C-F15F-1440-A463-5F8B47CBFF7C}">
      <dsp:nvSpPr>
        <dsp:cNvPr id="0" name=""/>
        <dsp:cNvSpPr/>
      </dsp:nvSpPr>
      <dsp:spPr>
        <a:xfrm>
          <a:off x="0" y="1063702"/>
          <a:ext cx="10521696" cy="810809"/>
        </a:xfrm>
        <a:prstGeom prst="roundRect">
          <a:avLst/>
        </a:prstGeom>
        <a:gradFill rotWithShape="0">
          <a:gsLst>
            <a:gs pos="0">
              <a:schemeClr val="accent3">
                <a:hueOff val="-1052074"/>
                <a:satOff val="8473"/>
                <a:lumOff val="-1700"/>
                <a:alphaOff val="0"/>
                <a:shade val="51000"/>
                <a:satMod val="130000"/>
              </a:schemeClr>
            </a:gs>
            <a:gs pos="80000">
              <a:schemeClr val="accent3">
                <a:hueOff val="-1052074"/>
                <a:satOff val="8473"/>
                <a:lumOff val="-1700"/>
                <a:alphaOff val="0"/>
                <a:shade val="93000"/>
                <a:satMod val="130000"/>
              </a:schemeClr>
            </a:gs>
            <a:gs pos="100000">
              <a:schemeClr val="accent3">
                <a:hueOff val="-1052074"/>
                <a:satOff val="8473"/>
                <a:lumOff val="-17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Although training until now has been sufficient, it is time to formalize training with a basic core curriculum and standardized comprehensive approach</a:t>
          </a:r>
          <a:endParaRPr lang="en-US" sz="2100" kern="1200" dirty="0"/>
        </a:p>
      </dsp:txBody>
      <dsp:txXfrm>
        <a:off x="39580" y="1103282"/>
        <a:ext cx="10442536" cy="731649"/>
      </dsp:txXfrm>
    </dsp:sp>
    <dsp:sp modelId="{CF71EC39-BDCF-B544-A04F-4DDAB32CC4B3}">
      <dsp:nvSpPr>
        <dsp:cNvPr id="0" name=""/>
        <dsp:cNvSpPr/>
      </dsp:nvSpPr>
      <dsp:spPr>
        <a:xfrm>
          <a:off x="0" y="1934992"/>
          <a:ext cx="10521696" cy="810809"/>
        </a:xfrm>
        <a:prstGeom prst="roundRect">
          <a:avLst/>
        </a:prstGeom>
        <a:gradFill rotWithShape="0">
          <a:gsLst>
            <a:gs pos="0">
              <a:schemeClr val="accent3">
                <a:hueOff val="-2104147"/>
                <a:satOff val="16945"/>
                <a:lumOff val="-3399"/>
                <a:alphaOff val="0"/>
                <a:shade val="51000"/>
                <a:satMod val="130000"/>
              </a:schemeClr>
            </a:gs>
            <a:gs pos="80000">
              <a:schemeClr val="accent3">
                <a:hueOff val="-2104147"/>
                <a:satOff val="16945"/>
                <a:lumOff val="-3399"/>
                <a:alphaOff val="0"/>
                <a:shade val="93000"/>
                <a:satMod val="130000"/>
              </a:schemeClr>
            </a:gs>
            <a:gs pos="100000">
              <a:schemeClr val="accent3">
                <a:hueOff val="-2104147"/>
                <a:satOff val="16945"/>
                <a:lumOff val="-33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Optimal way to preserve and foster the “heart team” approach is with a common fellowship</a:t>
          </a:r>
          <a:endParaRPr lang="en-US" sz="2100" kern="1200" dirty="0"/>
        </a:p>
      </dsp:txBody>
      <dsp:txXfrm>
        <a:off x="39580" y="1974572"/>
        <a:ext cx="10442536" cy="731649"/>
      </dsp:txXfrm>
    </dsp:sp>
    <dsp:sp modelId="{B0A66134-C783-7840-B321-A4510A2F67DA}">
      <dsp:nvSpPr>
        <dsp:cNvPr id="0" name=""/>
        <dsp:cNvSpPr/>
      </dsp:nvSpPr>
      <dsp:spPr>
        <a:xfrm>
          <a:off x="0" y="2806282"/>
          <a:ext cx="10521696" cy="810809"/>
        </a:xfrm>
        <a:prstGeom prst="roundRect">
          <a:avLst/>
        </a:prstGeom>
        <a:gradFill rotWithShape="0">
          <a:gsLst>
            <a:gs pos="0">
              <a:schemeClr val="accent3">
                <a:hueOff val="-3156221"/>
                <a:satOff val="25418"/>
                <a:lumOff val="-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3156221"/>
                <a:satOff val="25418"/>
                <a:lumOff val="-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3156221"/>
                <a:satOff val="25418"/>
                <a:lumOff val="-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Myriad of “devilish details” to address including, burden of additional training, crossing departmental structure, financial…</a:t>
          </a:r>
          <a:endParaRPr lang="en-US" sz="2100" kern="1200" dirty="0"/>
        </a:p>
      </dsp:txBody>
      <dsp:txXfrm>
        <a:off x="39580" y="2845862"/>
        <a:ext cx="10442536" cy="73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F2F23-0F09-5943-93AC-52B69039A01D}">
      <dsp:nvSpPr>
        <dsp:cNvPr id="0" name=""/>
        <dsp:cNvSpPr/>
      </dsp:nvSpPr>
      <dsp:spPr>
        <a:xfrm>
          <a:off x="5134" y="0"/>
          <a:ext cx="10505330" cy="61479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accent1"/>
              </a:solidFill>
            </a:rPr>
            <a:t>Conflict of Interest Disclosure</a:t>
          </a:r>
          <a:endParaRPr lang="en-US" sz="3800" kern="1200">
            <a:solidFill>
              <a:schemeClr val="accent1"/>
            </a:solidFill>
          </a:endParaRPr>
        </a:p>
      </dsp:txBody>
      <dsp:txXfrm>
        <a:off x="312531" y="0"/>
        <a:ext cx="9890536" cy="61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65103-37E3-C14F-AB4C-2EBE2F570179}">
      <dsp:nvSpPr>
        <dsp:cNvPr id="0" name=""/>
        <dsp:cNvSpPr/>
      </dsp:nvSpPr>
      <dsp:spPr>
        <a:xfrm>
          <a:off x="0" y="12592"/>
          <a:ext cx="10515600" cy="67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Industry courses</a:t>
          </a:r>
          <a:endParaRPr lang="en-US" sz="2400" kern="1200" dirty="0"/>
        </a:p>
      </dsp:txBody>
      <dsp:txXfrm>
        <a:off x="32898" y="45490"/>
        <a:ext cx="10449804" cy="608124"/>
      </dsp:txXfrm>
    </dsp:sp>
    <dsp:sp modelId="{73BE07F0-B7F2-D24B-92E3-A3461D7EAEDC}">
      <dsp:nvSpPr>
        <dsp:cNvPr id="0" name=""/>
        <dsp:cNvSpPr/>
      </dsp:nvSpPr>
      <dsp:spPr>
        <a:xfrm>
          <a:off x="0" y="790192"/>
          <a:ext cx="10515600" cy="673920"/>
        </a:xfrm>
        <a:prstGeom prst="roundRect">
          <a:avLst/>
        </a:prstGeom>
        <a:solidFill>
          <a:schemeClr val="accent3">
            <a:hueOff val="-789055"/>
            <a:satOff val="6355"/>
            <a:lumOff val="-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Proctors</a:t>
          </a:r>
          <a:endParaRPr lang="en-US" sz="2400" kern="1200"/>
        </a:p>
      </dsp:txBody>
      <dsp:txXfrm>
        <a:off x="32898" y="823090"/>
        <a:ext cx="10449804" cy="608124"/>
      </dsp:txXfrm>
    </dsp:sp>
    <dsp:sp modelId="{9B46E26C-66CF-ED40-8966-C1DCD676EC56}">
      <dsp:nvSpPr>
        <dsp:cNvPr id="0" name=""/>
        <dsp:cNvSpPr/>
      </dsp:nvSpPr>
      <dsp:spPr>
        <a:xfrm>
          <a:off x="0" y="1567792"/>
          <a:ext cx="10515600" cy="673920"/>
        </a:xfrm>
        <a:prstGeom prst="roundRect">
          <a:avLst/>
        </a:prstGeom>
        <a:solidFill>
          <a:schemeClr val="accent3">
            <a:hueOff val="-1578111"/>
            <a:satOff val="12709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International meetings- London Valve, PCR, TVT, TCT</a:t>
          </a:r>
          <a:endParaRPr lang="en-US" sz="2400" kern="1200" dirty="0"/>
        </a:p>
      </dsp:txBody>
      <dsp:txXfrm>
        <a:off x="32898" y="1600690"/>
        <a:ext cx="10449804" cy="608124"/>
      </dsp:txXfrm>
    </dsp:sp>
    <dsp:sp modelId="{E116E3C1-1F51-8848-929C-BEB65A377CAD}">
      <dsp:nvSpPr>
        <dsp:cNvPr id="0" name=""/>
        <dsp:cNvSpPr/>
      </dsp:nvSpPr>
      <dsp:spPr>
        <a:xfrm>
          <a:off x="0" y="2345392"/>
          <a:ext cx="10515600" cy="673920"/>
        </a:xfrm>
        <a:prstGeom prst="roundRect">
          <a:avLst/>
        </a:prstGeom>
        <a:solidFill>
          <a:schemeClr val="accent3">
            <a:hueOff val="-2367166"/>
            <a:satOff val="19064"/>
            <a:lumOff val="-3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OTJ- “On the Job” Training</a:t>
          </a:r>
          <a:endParaRPr lang="en-US" sz="2400" kern="1200"/>
        </a:p>
      </dsp:txBody>
      <dsp:txXfrm>
        <a:off x="32898" y="2378290"/>
        <a:ext cx="10449804" cy="608124"/>
      </dsp:txXfrm>
    </dsp:sp>
    <dsp:sp modelId="{41EB24E9-1D94-D547-B75B-3C3167D31CF5}">
      <dsp:nvSpPr>
        <dsp:cNvPr id="0" name=""/>
        <dsp:cNvSpPr/>
      </dsp:nvSpPr>
      <dsp:spPr>
        <a:xfrm>
          <a:off x="0" y="3122992"/>
          <a:ext cx="10515600" cy="673920"/>
        </a:xfrm>
        <a:prstGeom prst="roundRect">
          <a:avLst/>
        </a:prstGeom>
        <a:solidFill>
          <a:schemeClr val="accent3">
            <a:hueOff val="-3156221"/>
            <a:satOff val="25418"/>
            <a:lumOff val="-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Non-certified fellowships with variable length and core curriculums</a:t>
          </a:r>
          <a:endParaRPr lang="en-US" sz="2400" kern="1200" dirty="0"/>
        </a:p>
      </dsp:txBody>
      <dsp:txXfrm>
        <a:off x="32898" y="3155890"/>
        <a:ext cx="10449804" cy="608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5396-8195-BA40-BD94-2AF57D7F139B}">
      <dsp:nvSpPr>
        <dsp:cNvPr id="0" name=""/>
        <dsp:cNvSpPr/>
      </dsp:nvSpPr>
      <dsp:spPr>
        <a:xfrm>
          <a:off x="0" y="3175"/>
          <a:ext cx="10521696" cy="5916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Structural heart is now a “specialty”</a:t>
          </a:r>
          <a:endParaRPr lang="en-US" sz="1800" kern="1200" dirty="0"/>
        </a:p>
      </dsp:txBody>
      <dsp:txXfrm>
        <a:off x="28881" y="32056"/>
        <a:ext cx="10463934" cy="533869"/>
      </dsp:txXfrm>
    </dsp:sp>
    <dsp:sp modelId="{96176046-713A-7745-BAC9-D863FB3ECE83}">
      <dsp:nvSpPr>
        <dsp:cNvPr id="0" name=""/>
        <dsp:cNvSpPr/>
      </dsp:nvSpPr>
      <dsp:spPr>
        <a:xfrm>
          <a:off x="0" y="607253"/>
          <a:ext cx="10521696" cy="591631"/>
        </a:xfrm>
        <a:prstGeom prst="roundRect">
          <a:avLst/>
        </a:prstGeom>
        <a:gradFill rotWithShape="0">
          <a:gsLst>
            <a:gs pos="0">
              <a:schemeClr val="accent3">
                <a:hueOff val="-1052074"/>
                <a:satOff val="8473"/>
                <a:lumOff val="-1700"/>
                <a:alphaOff val="0"/>
                <a:shade val="51000"/>
                <a:satMod val="130000"/>
              </a:schemeClr>
            </a:gs>
            <a:gs pos="80000">
              <a:schemeClr val="accent3">
                <a:hueOff val="-1052074"/>
                <a:satOff val="8473"/>
                <a:lumOff val="-1700"/>
                <a:alphaOff val="0"/>
                <a:shade val="93000"/>
                <a:satMod val="130000"/>
              </a:schemeClr>
            </a:gs>
            <a:gs pos="100000">
              <a:schemeClr val="accent3">
                <a:hueOff val="-1052074"/>
                <a:satOff val="8473"/>
                <a:lumOff val="-17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Although the current forms of training have served us well until now, future needs are going to require a more focused and comprehensive approach</a:t>
          </a:r>
          <a:endParaRPr lang="en-US" sz="1800" kern="1200" dirty="0"/>
        </a:p>
      </dsp:txBody>
      <dsp:txXfrm>
        <a:off x="28881" y="636134"/>
        <a:ext cx="10463934" cy="533869"/>
      </dsp:txXfrm>
    </dsp:sp>
    <dsp:sp modelId="{CA558F8A-7FCE-384C-B0BF-910C79CD5884}">
      <dsp:nvSpPr>
        <dsp:cNvPr id="0" name=""/>
        <dsp:cNvSpPr/>
      </dsp:nvSpPr>
      <dsp:spPr>
        <a:xfrm>
          <a:off x="0" y="1211332"/>
          <a:ext cx="10521696" cy="591631"/>
        </a:xfrm>
        <a:prstGeom prst="roundRect">
          <a:avLst/>
        </a:prstGeom>
        <a:gradFill rotWithShape="0">
          <a:gsLst>
            <a:gs pos="0">
              <a:schemeClr val="accent3">
                <a:hueOff val="-2104147"/>
                <a:satOff val="16945"/>
                <a:lumOff val="-3399"/>
                <a:alphaOff val="0"/>
                <a:shade val="51000"/>
                <a:satMod val="130000"/>
              </a:schemeClr>
            </a:gs>
            <a:gs pos="80000">
              <a:schemeClr val="accent3">
                <a:hueOff val="-2104147"/>
                <a:satOff val="16945"/>
                <a:lumOff val="-3399"/>
                <a:alphaOff val="0"/>
                <a:shade val="93000"/>
                <a:satMod val="130000"/>
              </a:schemeClr>
            </a:gs>
            <a:gs pos="100000">
              <a:schemeClr val="accent3">
                <a:hueOff val="-2104147"/>
                <a:satOff val="16945"/>
                <a:lumOff val="-33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This isn’t all about TAVR</a:t>
          </a:r>
          <a:endParaRPr lang="en-US" sz="1800" kern="1200"/>
        </a:p>
      </dsp:txBody>
      <dsp:txXfrm>
        <a:off x="28881" y="1240213"/>
        <a:ext cx="10463934" cy="533869"/>
      </dsp:txXfrm>
    </dsp:sp>
    <dsp:sp modelId="{84E138FD-E1DC-E74A-9C4A-C07865EB5F8F}">
      <dsp:nvSpPr>
        <dsp:cNvPr id="0" name=""/>
        <dsp:cNvSpPr/>
      </dsp:nvSpPr>
      <dsp:spPr>
        <a:xfrm>
          <a:off x="0" y="1815410"/>
          <a:ext cx="10521696" cy="591631"/>
        </a:xfrm>
        <a:prstGeom prst="roundRect">
          <a:avLst/>
        </a:prstGeom>
        <a:gradFill rotWithShape="0">
          <a:gsLst>
            <a:gs pos="0">
              <a:schemeClr val="accent3">
                <a:hueOff val="-3156221"/>
                <a:satOff val="25418"/>
                <a:lumOff val="-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3156221"/>
                <a:satOff val="25418"/>
                <a:lumOff val="-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3156221"/>
                <a:satOff val="25418"/>
                <a:lumOff val="-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It’s about </a:t>
          </a:r>
          <a:endParaRPr lang="en-US" sz="1800" kern="1200"/>
        </a:p>
      </dsp:txBody>
      <dsp:txXfrm>
        <a:off x="28881" y="1844291"/>
        <a:ext cx="10463934" cy="533869"/>
      </dsp:txXfrm>
    </dsp:sp>
    <dsp:sp modelId="{1D469954-950A-144E-9239-4BEFB38B3854}">
      <dsp:nvSpPr>
        <dsp:cNvPr id="0" name=""/>
        <dsp:cNvSpPr/>
      </dsp:nvSpPr>
      <dsp:spPr>
        <a:xfrm>
          <a:off x="0" y="2410217"/>
          <a:ext cx="10521696" cy="221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Aortic Valve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Mitral Valve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Tricuspid Valve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LAA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Ascending Aorta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LVOT/HOCM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 err="1"/>
            <a:t>Etc</a:t>
          </a:r>
          <a:r>
            <a:rPr lang="en-US" sz="2000" b="0" kern="1200" dirty="0"/>
            <a:t>, </a:t>
          </a:r>
          <a:r>
            <a:rPr lang="en-US" sz="2000" b="0" kern="1200" dirty="0" err="1"/>
            <a:t>etc</a:t>
          </a:r>
          <a:r>
            <a:rPr lang="en-US" sz="2000" b="0" kern="1200" dirty="0"/>
            <a:t>, </a:t>
          </a:r>
          <a:r>
            <a:rPr lang="en-US" sz="2000" b="0" kern="1200" dirty="0" err="1"/>
            <a:t>etc</a:t>
          </a:r>
          <a:endParaRPr lang="en-US" sz="2000" kern="1200" dirty="0"/>
        </a:p>
      </dsp:txBody>
      <dsp:txXfrm>
        <a:off x="0" y="2410217"/>
        <a:ext cx="10521696" cy="2218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ECEA9-ACD8-5F45-87A0-DB47E05F75A7}">
      <dsp:nvSpPr>
        <dsp:cNvPr id="0" name=""/>
        <dsp:cNvSpPr/>
      </dsp:nvSpPr>
      <dsp:spPr>
        <a:xfrm>
          <a:off x="0" y="17958"/>
          <a:ext cx="9583615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Clinical decision –making (heart team approach) in valve clinics</a:t>
          </a:r>
          <a:endParaRPr lang="en-US" sz="2000" kern="1200" dirty="0"/>
        </a:p>
      </dsp:txBody>
      <dsp:txXfrm>
        <a:off x="25587" y="43545"/>
        <a:ext cx="9532441" cy="472986"/>
      </dsp:txXfrm>
    </dsp:sp>
    <dsp:sp modelId="{29C3BA34-B6D8-E245-92E0-43393CBF8969}">
      <dsp:nvSpPr>
        <dsp:cNvPr id="0" name=""/>
        <dsp:cNvSpPr/>
      </dsp:nvSpPr>
      <dsp:spPr>
        <a:xfrm>
          <a:off x="0" y="622758"/>
          <a:ext cx="9583615" cy="524160"/>
        </a:xfrm>
        <a:prstGeom prst="roundRect">
          <a:avLst/>
        </a:prstGeom>
        <a:solidFill>
          <a:schemeClr val="accent3">
            <a:hueOff val="-394528"/>
            <a:satOff val="3177"/>
            <a:lumOff val="-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Shared decision-making with patient</a:t>
          </a:r>
          <a:endParaRPr lang="en-US" sz="2000" kern="1200" dirty="0"/>
        </a:p>
      </dsp:txBody>
      <dsp:txXfrm>
        <a:off x="25587" y="648345"/>
        <a:ext cx="9532441" cy="472986"/>
      </dsp:txXfrm>
    </dsp:sp>
    <dsp:sp modelId="{99B3BC39-7127-0D43-932C-67A3D0712C64}">
      <dsp:nvSpPr>
        <dsp:cNvPr id="0" name=""/>
        <dsp:cNvSpPr/>
      </dsp:nvSpPr>
      <dsp:spPr>
        <a:xfrm>
          <a:off x="0" y="1227558"/>
          <a:ext cx="9583615" cy="524160"/>
        </a:xfrm>
        <a:prstGeom prst="roundRect">
          <a:avLst/>
        </a:prstGeom>
        <a:solidFill>
          <a:schemeClr val="accent3">
            <a:hueOff val="-789055"/>
            <a:satOff val="6355"/>
            <a:lumOff val="-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Skills in diagnostic imaging- Echo, CT, MR</a:t>
          </a:r>
          <a:endParaRPr lang="en-US" sz="2000" kern="1200" dirty="0"/>
        </a:p>
      </dsp:txBody>
      <dsp:txXfrm>
        <a:off x="25587" y="1253145"/>
        <a:ext cx="9532441" cy="472986"/>
      </dsp:txXfrm>
    </dsp:sp>
    <dsp:sp modelId="{C176D938-7D40-3E4B-B0F1-D23E5AD91D21}">
      <dsp:nvSpPr>
        <dsp:cNvPr id="0" name=""/>
        <dsp:cNvSpPr/>
      </dsp:nvSpPr>
      <dsp:spPr>
        <a:xfrm>
          <a:off x="0" y="1832358"/>
          <a:ext cx="9583615" cy="524160"/>
        </a:xfrm>
        <a:prstGeom prst="roundRect">
          <a:avLst/>
        </a:prstGeom>
        <a:solidFill>
          <a:schemeClr val="accent3">
            <a:hueOff val="-1183583"/>
            <a:satOff val="9532"/>
            <a:lumOff val="-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Intra-procedural imaging skills</a:t>
          </a:r>
        </a:p>
      </dsp:txBody>
      <dsp:txXfrm>
        <a:off x="25587" y="1857945"/>
        <a:ext cx="9532441" cy="472986"/>
      </dsp:txXfrm>
    </dsp:sp>
    <dsp:sp modelId="{780FD036-E6F8-A24C-A481-F14AC6B59E18}">
      <dsp:nvSpPr>
        <dsp:cNvPr id="0" name=""/>
        <dsp:cNvSpPr/>
      </dsp:nvSpPr>
      <dsp:spPr>
        <a:xfrm>
          <a:off x="0" y="2437158"/>
          <a:ext cx="9583615" cy="524160"/>
        </a:xfrm>
        <a:prstGeom prst="roundRect">
          <a:avLst/>
        </a:prstGeom>
        <a:solidFill>
          <a:schemeClr val="accent3">
            <a:hueOff val="-1578111"/>
            <a:satOff val="12709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Procedural skills</a:t>
          </a:r>
          <a:endParaRPr lang="en-US" sz="2000" kern="1200" dirty="0"/>
        </a:p>
      </dsp:txBody>
      <dsp:txXfrm>
        <a:off x="25587" y="2462745"/>
        <a:ext cx="9532441" cy="472986"/>
      </dsp:txXfrm>
    </dsp:sp>
    <dsp:sp modelId="{DB8A06A8-0718-F94E-B79A-5F835C27B801}">
      <dsp:nvSpPr>
        <dsp:cNvPr id="0" name=""/>
        <dsp:cNvSpPr/>
      </dsp:nvSpPr>
      <dsp:spPr>
        <a:xfrm>
          <a:off x="0" y="3041958"/>
          <a:ext cx="9583615" cy="524160"/>
        </a:xfrm>
        <a:prstGeom prst="roundRect">
          <a:avLst/>
        </a:prstGeom>
        <a:solidFill>
          <a:schemeClr val="accent3">
            <a:hueOff val="-1972638"/>
            <a:satOff val="15886"/>
            <a:lumOff val="-31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Exposure to cardiac surgery procedures for cardiologists</a:t>
          </a:r>
        </a:p>
      </dsp:txBody>
      <dsp:txXfrm>
        <a:off x="25587" y="3067545"/>
        <a:ext cx="9532441" cy="472986"/>
      </dsp:txXfrm>
    </dsp:sp>
    <dsp:sp modelId="{2EA05A85-FFFC-3E4B-816A-18699576EEB2}">
      <dsp:nvSpPr>
        <dsp:cNvPr id="0" name=""/>
        <dsp:cNvSpPr/>
      </dsp:nvSpPr>
      <dsp:spPr>
        <a:xfrm>
          <a:off x="0" y="3646758"/>
          <a:ext cx="9583615" cy="524160"/>
        </a:xfrm>
        <a:prstGeom prst="roundRect">
          <a:avLst/>
        </a:prstGeom>
        <a:solidFill>
          <a:schemeClr val="accent3">
            <a:hueOff val="-2367166"/>
            <a:satOff val="19064"/>
            <a:lumOff val="-3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Management of complications</a:t>
          </a:r>
          <a:endParaRPr lang="en-US" sz="2000" kern="1200" dirty="0"/>
        </a:p>
      </dsp:txBody>
      <dsp:txXfrm>
        <a:off x="25587" y="3672345"/>
        <a:ext cx="9532441" cy="472986"/>
      </dsp:txXfrm>
    </dsp:sp>
    <dsp:sp modelId="{5752DFA1-9783-AA4A-9F5D-BAD697F8CBCA}">
      <dsp:nvSpPr>
        <dsp:cNvPr id="0" name=""/>
        <dsp:cNvSpPr/>
      </dsp:nvSpPr>
      <dsp:spPr>
        <a:xfrm>
          <a:off x="0" y="4251558"/>
          <a:ext cx="9583615" cy="524160"/>
        </a:xfrm>
        <a:prstGeom prst="roundRect">
          <a:avLst/>
        </a:prstGeom>
        <a:solidFill>
          <a:schemeClr val="accent3">
            <a:hueOff val="-2761693"/>
            <a:satOff val="22241"/>
            <a:lumOff val="-4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Post procedural care</a:t>
          </a:r>
          <a:endParaRPr lang="en-US" sz="2000" kern="1200" dirty="0"/>
        </a:p>
      </dsp:txBody>
      <dsp:txXfrm>
        <a:off x="25587" y="4277145"/>
        <a:ext cx="9532441" cy="472986"/>
      </dsp:txXfrm>
    </dsp:sp>
    <dsp:sp modelId="{A78B9A61-980B-124A-BE52-56526AF8BC4F}">
      <dsp:nvSpPr>
        <dsp:cNvPr id="0" name=""/>
        <dsp:cNvSpPr/>
      </dsp:nvSpPr>
      <dsp:spPr>
        <a:xfrm>
          <a:off x="0" y="4834877"/>
          <a:ext cx="9583615" cy="524160"/>
        </a:xfrm>
        <a:prstGeom prst="roundRect">
          <a:avLst/>
        </a:prstGeom>
        <a:solidFill>
          <a:schemeClr val="accent3">
            <a:hueOff val="-3156221"/>
            <a:satOff val="25418"/>
            <a:lumOff val="-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Research opportunities</a:t>
          </a:r>
        </a:p>
      </dsp:txBody>
      <dsp:txXfrm>
        <a:off x="25587" y="4860464"/>
        <a:ext cx="9532441" cy="472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D8CD1-AC78-B848-828D-93F0B44AAB2C}">
      <dsp:nvSpPr>
        <dsp:cNvPr id="0" name=""/>
        <dsp:cNvSpPr/>
      </dsp:nvSpPr>
      <dsp:spPr>
        <a:xfrm>
          <a:off x="0" y="16191"/>
          <a:ext cx="10521696" cy="1141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Interventional Cardiology</a:t>
          </a:r>
          <a:endParaRPr lang="en-US" sz="3200" kern="1200" dirty="0"/>
        </a:p>
      </dsp:txBody>
      <dsp:txXfrm>
        <a:off x="55744" y="71935"/>
        <a:ext cx="10410208" cy="1030432"/>
      </dsp:txXfrm>
    </dsp:sp>
    <dsp:sp modelId="{2F2F18EB-0F26-6F42-B6B0-A41BC2427D97}">
      <dsp:nvSpPr>
        <dsp:cNvPr id="0" name=""/>
        <dsp:cNvSpPr/>
      </dsp:nvSpPr>
      <dsp:spPr>
        <a:xfrm>
          <a:off x="0" y="1333792"/>
          <a:ext cx="10521696" cy="1141920"/>
        </a:xfrm>
        <a:prstGeom prst="roundRect">
          <a:avLst/>
        </a:prstGeom>
        <a:gradFill rotWithShape="0">
          <a:gsLst>
            <a:gs pos="0">
              <a:schemeClr val="accent3">
                <a:hueOff val="-1578111"/>
                <a:satOff val="12709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3">
                <a:hueOff val="-1578111"/>
                <a:satOff val="12709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3">
                <a:hueOff val="-1578111"/>
                <a:satOff val="12709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Cardiac Surgery</a:t>
          </a:r>
          <a:endParaRPr lang="en-US" sz="3200" kern="1200" dirty="0"/>
        </a:p>
      </dsp:txBody>
      <dsp:txXfrm>
        <a:off x="55744" y="1389536"/>
        <a:ext cx="10410208" cy="1030432"/>
      </dsp:txXfrm>
    </dsp:sp>
    <dsp:sp modelId="{4E4047C9-0144-1F46-B055-4D2F37175413}">
      <dsp:nvSpPr>
        <dsp:cNvPr id="0" name=""/>
        <dsp:cNvSpPr/>
      </dsp:nvSpPr>
      <dsp:spPr>
        <a:xfrm>
          <a:off x="0" y="2651392"/>
          <a:ext cx="10521696" cy="1141920"/>
        </a:xfrm>
        <a:prstGeom prst="roundRect">
          <a:avLst/>
        </a:prstGeom>
        <a:gradFill rotWithShape="0">
          <a:gsLst>
            <a:gs pos="0">
              <a:schemeClr val="accent3">
                <a:hueOff val="-3156221"/>
                <a:satOff val="25418"/>
                <a:lumOff val="-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3156221"/>
                <a:satOff val="25418"/>
                <a:lumOff val="-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3156221"/>
                <a:satOff val="25418"/>
                <a:lumOff val="-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Imaging-Echo, CT, MRI, Intra-procedural Imaging</a:t>
          </a:r>
          <a:endParaRPr lang="en-US" sz="3200" kern="1200" dirty="0"/>
        </a:p>
      </dsp:txBody>
      <dsp:txXfrm>
        <a:off x="55744" y="2707136"/>
        <a:ext cx="10410208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1B160-0121-C147-974C-FDD7EDC798CB}">
      <dsp:nvSpPr>
        <dsp:cNvPr id="0" name=""/>
        <dsp:cNvSpPr/>
      </dsp:nvSpPr>
      <dsp:spPr>
        <a:xfrm>
          <a:off x="0" y="537471"/>
          <a:ext cx="10521696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One year structural heart fellowship</a:t>
          </a:r>
          <a:endParaRPr lang="en-US" sz="3600" kern="1200"/>
        </a:p>
      </dsp:txBody>
      <dsp:txXfrm>
        <a:off x="41123" y="578594"/>
        <a:ext cx="10439450" cy="760154"/>
      </dsp:txXfrm>
    </dsp:sp>
    <dsp:sp modelId="{31D6CF04-7917-F04E-B8D3-E07DDD5C19F3}">
      <dsp:nvSpPr>
        <dsp:cNvPr id="0" name=""/>
        <dsp:cNvSpPr/>
      </dsp:nvSpPr>
      <dsp:spPr>
        <a:xfrm>
          <a:off x="0" y="1483551"/>
          <a:ext cx="10521696" cy="842400"/>
        </a:xfrm>
        <a:prstGeom prst="roundRect">
          <a:avLst/>
        </a:prstGeom>
        <a:solidFill>
          <a:schemeClr val="accent3">
            <a:hueOff val="-1578111"/>
            <a:satOff val="12709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ACGME certified</a:t>
          </a:r>
          <a:endParaRPr lang="en-US" sz="3600" kern="1200"/>
        </a:p>
      </dsp:txBody>
      <dsp:txXfrm>
        <a:off x="41123" y="1524674"/>
        <a:ext cx="10439450" cy="760154"/>
      </dsp:txXfrm>
    </dsp:sp>
    <dsp:sp modelId="{7A375A48-1C41-AA4A-9043-5E40FA03A7C8}">
      <dsp:nvSpPr>
        <dsp:cNvPr id="0" name=""/>
        <dsp:cNvSpPr/>
      </dsp:nvSpPr>
      <dsp:spPr>
        <a:xfrm>
          <a:off x="0" y="2429632"/>
          <a:ext cx="10521696" cy="842400"/>
        </a:xfrm>
        <a:prstGeom prst="roundRect">
          <a:avLst/>
        </a:prstGeom>
        <a:solidFill>
          <a:schemeClr val="accent3">
            <a:hueOff val="-3156221"/>
            <a:satOff val="25418"/>
            <a:lumOff val="-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Include all aspects of structural heart disease</a:t>
          </a:r>
          <a:endParaRPr lang="en-US" sz="3600" kern="1200"/>
        </a:p>
      </dsp:txBody>
      <dsp:txXfrm>
        <a:off x="41123" y="2470755"/>
        <a:ext cx="10439450" cy="760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49950-DBDB-AC4C-8FEC-439B9903EE04}">
      <dsp:nvSpPr>
        <dsp:cNvPr id="0" name=""/>
        <dsp:cNvSpPr/>
      </dsp:nvSpPr>
      <dsp:spPr>
        <a:xfrm>
          <a:off x="0" y="5320"/>
          <a:ext cx="4075365" cy="636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Preserves and promotes HEART TEAM</a:t>
          </a:r>
        </a:p>
      </dsp:txBody>
      <dsp:txXfrm>
        <a:off x="31070" y="36390"/>
        <a:ext cx="4013225" cy="574340"/>
      </dsp:txXfrm>
    </dsp:sp>
    <dsp:sp modelId="{291A3AFC-6EAB-404B-8DE2-D1953703E016}">
      <dsp:nvSpPr>
        <dsp:cNvPr id="0" name=""/>
        <dsp:cNvSpPr/>
      </dsp:nvSpPr>
      <dsp:spPr>
        <a:xfrm>
          <a:off x="0" y="739720"/>
          <a:ext cx="4075365" cy="636480"/>
        </a:xfrm>
        <a:prstGeom prst="roundRect">
          <a:avLst/>
        </a:prstGeom>
        <a:gradFill rotWithShape="0">
          <a:gsLst>
            <a:gs pos="0">
              <a:schemeClr val="accent3">
                <a:hueOff val="-631244"/>
                <a:satOff val="5084"/>
                <a:lumOff val="-1020"/>
                <a:alphaOff val="0"/>
                <a:shade val="51000"/>
                <a:satMod val="130000"/>
              </a:schemeClr>
            </a:gs>
            <a:gs pos="80000">
              <a:schemeClr val="accent3">
                <a:hueOff val="-631244"/>
                <a:satOff val="5084"/>
                <a:lumOff val="-1020"/>
                <a:alphaOff val="0"/>
                <a:shade val="93000"/>
                <a:satMod val="130000"/>
              </a:schemeClr>
            </a:gs>
            <a:gs pos="100000">
              <a:schemeClr val="accent3">
                <a:hueOff val="-631244"/>
                <a:satOff val="5084"/>
                <a:lumOff val="-1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cross collaboration – possibly the most effective training paradigm </a:t>
          </a:r>
        </a:p>
      </dsp:txBody>
      <dsp:txXfrm>
        <a:off x="31070" y="770790"/>
        <a:ext cx="4013225" cy="574340"/>
      </dsp:txXfrm>
    </dsp:sp>
    <dsp:sp modelId="{C956D6FC-A1D5-2A45-B1EA-0A7A09A60586}">
      <dsp:nvSpPr>
        <dsp:cNvPr id="0" name=""/>
        <dsp:cNvSpPr/>
      </dsp:nvSpPr>
      <dsp:spPr>
        <a:xfrm>
          <a:off x="0" y="1474120"/>
          <a:ext cx="4075365" cy="636480"/>
        </a:xfrm>
        <a:prstGeom prst="roundRect">
          <a:avLst/>
        </a:prstGeom>
        <a:gradFill rotWithShape="0">
          <a:gsLst>
            <a:gs pos="0">
              <a:schemeClr val="accent3">
                <a:hueOff val="-1262488"/>
                <a:satOff val="10167"/>
                <a:lumOff val="-2040"/>
                <a:alphaOff val="0"/>
                <a:shade val="51000"/>
                <a:satMod val="130000"/>
              </a:schemeClr>
            </a:gs>
            <a:gs pos="80000">
              <a:schemeClr val="accent3">
                <a:hueOff val="-1262488"/>
                <a:satOff val="10167"/>
                <a:lumOff val="-2040"/>
                <a:alphaOff val="0"/>
                <a:shade val="93000"/>
                <a:satMod val="130000"/>
              </a:schemeClr>
            </a:gs>
            <a:gs pos="100000">
              <a:schemeClr val="accent3">
                <a:hueOff val="-1262488"/>
                <a:satOff val="10167"/>
                <a:lumOff val="-2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Training would be DISEASE specific (i.e. valve specialists), not just TAVR</a:t>
          </a:r>
        </a:p>
      </dsp:txBody>
      <dsp:txXfrm>
        <a:off x="31070" y="1505190"/>
        <a:ext cx="4013225" cy="574340"/>
      </dsp:txXfrm>
    </dsp:sp>
    <dsp:sp modelId="{176BD9CB-466D-FE4C-BD36-ADE4348CD958}">
      <dsp:nvSpPr>
        <dsp:cNvPr id="0" name=""/>
        <dsp:cNvSpPr/>
      </dsp:nvSpPr>
      <dsp:spPr>
        <a:xfrm>
          <a:off x="0" y="2208520"/>
          <a:ext cx="4075365" cy="636480"/>
        </a:xfrm>
        <a:prstGeom prst="roundRect">
          <a:avLst/>
        </a:prstGeom>
        <a:gradFill rotWithShape="0">
          <a:gsLst>
            <a:gs pos="0">
              <a:schemeClr val="accent3">
                <a:hueOff val="-1893733"/>
                <a:satOff val="15251"/>
                <a:lumOff val="-3059"/>
                <a:alphaOff val="0"/>
                <a:shade val="51000"/>
                <a:satMod val="130000"/>
              </a:schemeClr>
            </a:gs>
            <a:gs pos="80000">
              <a:schemeClr val="accent3">
                <a:hueOff val="-1893733"/>
                <a:satOff val="15251"/>
                <a:lumOff val="-3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1893733"/>
                <a:satOff val="15251"/>
                <a:lumOff val="-3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Unique paradigm multi-</a:t>
          </a:r>
          <a:r>
            <a:rPr lang="en-US" sz="1600" kern="1200" dirty="0" err="1"/>
            <a:t>speciality</a:t>
          </a:r>
          <a:r>
            <a:rPr lang="en-US" sz="1600" kern="1200" dirty="0"/>
            <a:t> ACGME certified training pathway…</a:t>
          </a:r>
        </a:p>
      </dsp:txBody>
      <dsp:txXfrm>
        <a:off x="31070" y="2239590"/>
        <a:ext cx="4013225" cy="574340"/>
      </dsp:txXfrm>
    </dsp:sp>
    <dsp:sp modelId="{FD9978B8-EF71-F744-B06C-0A83F11B4B26}">
      <dsp:nvSpPr>
        <dsp:cNvPr id="0" name=""/>
        <dsp:cNvSpPr/>
      </dsp:nvSpPr>
      <dsp:spPr>
        <a:xfrm>
          <a:off x="0" y="2942920"/>
          <a:ext cx="4075365" cy="636480"/>
        </a:xfrm>
        <a:prstGeom prst="roundRect">
          <a:avLst/>
        </a:prstGeom>
        <a:gradFill rotWithShape="0">
          <a:gsLst>
            <a:gs pos="0">
              <a:schemeClr val="accent3">
                <a:hueOff val="-2524977"/>
                <a:satOff val="20334"/>
                <a:lumOff val="-4079"/>
                <a:alphaOff val="0"/>
                <a:shade val="51000"/>
                <a:satMod val="130000"/>
              </a:schemeClr>
            </a:gs>
            <a:gs pos="80000">
              <a:schemeClr val="accent3">
                <a:hueOff val="-2524977"/>
                <a:satOff val="20334"/>
                <a:lumOff val="-4079"/>
                <a:alphaOff val="0"/>
                <a:shade val="93000"/>
                <a:satMod val="130000"/>
              </a:schemeClr>
            </a:gs>
            <a:gs pos="100000">
              <a:schemeClr val="accent3">
                <a:hueOff val="-2524977"/>
                <a:satOff val="20334"/>
                <a:lumOff val="-4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Majority of knowledge and skills are common to both</a:t>
          </a:r>
        </a:p>
      </dsp:txBody>
      <dsp:txXfrm>
        <a:off x="31070" y="2973990"/>
        <a:ext cx="4013225" cy="574340"/>
      </dsp:txXfrm>
    </dsp:sp>
    <dsp:sp modelId="{25DFCB2F-C355-3B4A-8142-DC8D28772A86}">
      <dsp:nvSpPr>
        <dsp:cNvPr id="0" name=""/>
        <dsp:cNvSpPr/>
      </dsp:nvSpPr>
      <dsp:spPr>
        <a:xfrm>
          <a:off x="0" y="3677321"/>
          <a:ext cx="4075365" cy="636480"/>
        </a:xfrm>
        <a:prstGeom prst="roundRect">
          <a:avLst/>
        </a:prstGeom>
        <a:gradFill rotWithShape="0">
          <a:gsLst>
            <a:gs pos="0">
              <a:schemeClr val="accent3">
                <a:hueOff val="-3156221"/>
                <a:satOff val="25418"/>
                <a:lumOff val="-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3156221"/>
                <a:satOff val="25418"/>
                <a:lumOff val="-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3156221"/>
                <a:satOff val="25418"/>
                <a:lumOff val="-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Acceptance: Certificate recognized by cardiologists/surgeons.</a:t>
          </a:r>
        </a:p>
      </dsp:txBody>
      <dsp:txXfrm>
        <a:off x="31070" y="3708391"/>
        <a:ext cx="4013225" cy="574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941DD-762C-DC4C-BC33-9B40C6FDD04F}">
      <dsp:nvSpPr>
        <dsp:cNvPr id="0" name=""/>
        <dsp:cNvSpPr/>
      </dsp:nvSpPr>
      <dsp:spPr>
        <a:xfrm>
          <a:off x="0" y="963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Things are going pretty well right now</a:t>
          </a:r>
        </a:p>
      </dsp:txBody>
      <dsp:txXfrm>
        <a:off x="28750" y="29713"/>
        <a:ext cx="5473673" cy="531451"/>
      </dsp:txXfrm>
    </dsp:sp>
    <dsp:sp modelId="{9047465F-DC63-5F45-B59B-D8BB9000B236}">
      <dsp:nvSpPr>
        <dsp:cNvPr id="0" name=""/>
        <dsp:cNvSpPr/>
      </dsp:nvSpPr>
      <dsp:spPr>
        <a:xfrm>
          <a:off x="0" y="603808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450889"/>
                <a:satOff val="3631"/>
                <a:lumOff val="-728"/>
                <a:alphaOff val="0"/>
                <a:shade val="51000"/>
                <a:satMod val="130000"/>
              </a:schemeClr>
            </a:gs>
            <a:gs pos="80000">
              <a:schemeClr val="accent3">
                <a:hueOff val="-450889"/>
                <a:satOff val="3631"/>
                <a:lumOff val="-728"/>
                <a:alphaOff val="0"/>
                <a:shade val="93000"/>
                <a:satMod val="130000"/>
              </a:schemeClr>
            </a:gs>
            <a:gs pos="100000">
              <a:schemeClr val="accent3">
                <a:hueOff val="-450889"/>
                <a:satOff val="3631"/>
                <a:lumOff val="-7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Most ambitious </a:t>
          </a:r>
        </a:p>
      </dsp:txBody>
      <dsp:txXfrm>
        <a:off x="28750" y="632558"/>
        <a:ext cx="5473673" cy="531451"/>
      </dsp:txXfrm>
    </dsp:sp>
    <dsp:sp modelId="{91B3BDE8-6883-9645-9377-15EC3E172333}">
      <dsp:nvSpPr>
        <dsp:cNvPr id="0" name=""/>
        <dsp:cNvSpPr/>
      </dsp:nvSpPr>
      <dsp:spPr>
        <a:xfrm>
          <a:off x="0" y="1206653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901777"/>
                <a:satOff val="7262"/>
                <a:lumOff val="-1457"/>
                <a:alphaOff val="0"/>
                <a:shade val="51000"/>
                <a:satMod val="130000"/>
              </a:schemeClr>
            </a:gs>
            <a:gs pos="80000">
              <a:schemeClr val="accent3">
                <a:hueOff val="-901777"/>
                <a:satOff val="7262"/>
                <a:lumOff val="-1457"/>
                <a:alphaOff val="0"/>
                <a:shade val="93000"/>
                <a:satMod val="130000"/>
              </a:schemeClr>
            </a:gs>
            <a:gs pos="100000">
              <a:schemeClr val="accent3">
                <a:hueOff val="-901777"/>
                <a:satOff val="7262"/>
                <a:lumOff val="-14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Requires deconstructing current mindset and building from the ground up</a:t>
          </a:r>
        </a:p>
      </dsp:txBody>
      <dsp:txXfrm>
        <a:off x="28750" y="1235403"/>
        <a:ext cx="5473673" cy="531451"/>
      </dsp:txXfrm>
    </dsp:sp>
    <dsp:sp modelId="{6D97623D-AE5A-854F-AFDE-78D5F82765DC}">
      <dsp:nvSpPr>
        <dsp:cNvPr id="0" name=""/>
        <dsp:cNvSpPr/>
      </dsp:nvSpPr>
      <dsp:spPr>
        <a:xfrm>
          <a:off x="0" y="1809498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1352666"/>
                <a:satOff val="10893"/>
                <a:lumOff val="-2185"/>
                <a:alphaOff val="0"/>
                <a:shade val="51000"/>
                <a:satMod val="130000"/>
              </a:schemeClr>
            </a:gs>
            <a:gs pos="80000">
              <a:schemeClr val="accent3">
                <a:hueOff val="-1352666"/>
                <a:satOff val="10893"/>
                <a:lumOff val="-2185"/>
                <a:alphaOff val="0"/>
                <a:shade val="93000"/>
                <a:satMod val="130000"/>
              </a:schemeClr>
            </a:gs>
            <a:gs pos="100000">
              <a:schemeClr val="accent3">
                <a:hueOff val="-1352666"/>
                <a:satOff val="10893"/>
                <a:lumOff val="-2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Most likely more IC trained than surgeons</a:t>
          </a:r>
        </a:p>
      </dsp:txBody>
      <dsp:txXfrm>
        <a:off x="28750" y="1838248"/>
        <a:ext cx="5473673" cy="531451"/>
      </dsp:txXfrm>
    </dsp:sp>
    <dsp:sp modelId="{EE21B2F5-711B-7D44-9881-96972E5CCFE2}">
      <dsp:nvSpPr>
        <dsp:cNvPr id="0" name=""/>
        <dsp:cNvSpPr/>
      </dsp:nvSpPr>
      <dsp:spPr>
        <a:xfrm>
          <a:off x="0" y="2412343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1803555"/>
                <a:satOff val="14525"/>
                <a:lumOff val="-2914"/>
                <a:alphaOff val="0"/>
                <a:shade val="51000"/>
                <a:satMod val="130000"/>
              </a:schemeClr>
            </a:gs>
            <a:gs pos="80000">
              <a:schemeClr val="accent3">
                <a:hueOff val="-1803555"/>
                <a:satOff val="14525"/>
                <a:lumOff val="-2914"/>
                <a:alphaOff val="0"/>
                <a:shade val="93000"/>
                <a:satMod val="130000"/>
              </a:schemeClr>
            </a:gs>
            <a:gs pos="100000">
              <a:schemeClr val="accent3">
                <a:hueOff val="-1803555"/>
                <a:satOff val="14525"/>
                <a:lumOff val="-29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Requires extra year of training</a:t>
          </a:r>
        </a:p>
      </dsp:txBody>
      <dsp:txXfrm>
        <a:off x="28750" y="2441093"/>
        <a:ext cx="5473673" cy="531451"/>
      </dsp:txXfrm>
    </dsp:sp>
    <dsp:sp modelId="{287648C7-2715-F840-94BB-A94C50AA9ED3}">
      <dsp:nvSpPr>
        <dsp:cNvPr id="0" name=""/>
        <dsp:cNvSpPr/>
      </dsp:nvSpPr>
      <dsp:spPr>
        <a:xfrm>
          <a:off x="0" y="3015188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2254444"/>
                <a:satOff val="18156"/>
                <a:lumOff val="-3642"/>
                <a:alphaOff val="0"/>
                <a:shade val="51000"/>
                <a:satMod val="130000"/>
              </a:schemeClr>
            </a:gs>
            <a:gs pos="80000">
              <a:schemeClr val="accent3">
                <a:hueOff val="-2254444"/>
                <a:satOff val="18156"/>
                <a:lumOff val="-3642"/>
                <a:alphaOff val="0"/>
                <a:shade val="93000"/>
                <a:satMod val="130000"/>
              </a:schemeClr>
            </a:gs>
            <a:gs pos="100000">
              <a:schemeClr val="accent3">
                <a:hueOff val="-2254444"/>
                <a:satOff val="18156"/>
                <a:lumOff val="-36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Justify IC to train surgeons who may be competition </a:t>
          </a:r>
        </a:p>
      </dsp:txBody>
      <dsp:txXfrm>
        <a:off x="28750" y="3043938"/>
        <a:ext cx="5473673" cy="531451"/>
      </dsp:txXfrm>
    </dsp:sp>
    <dsp:sp modelId="{9C4C6F2C-4B8A-9547-A941-835047D03D79}">
      <dsp:nvSpPr>
        <dsp:cNvPr id="0" name=""/>
        <dsp:cNvSpPr/>
      </dsp:nvSpPr>
      <dsp:spPr>
        <a:xfrm>
          <a:off x="0" y="3618033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2705332"/>
                <a:satOff val="21787"/>
                <a:lumOff val="-4371"/>
                <a:alphaOff val="0"/>
                <a:shade val="51000"/>
                <a:satMod val="130000"/>
              </a:schemeClr>
            </a:gs>
            <a:gs pos="80000">
              <a:schemeClr val="accent3">
                <a:hueOff val="-2705332"/>
                <a:satOff val="21787"/>
                <a:lumOff val="-4371"/>
                <a:alphaOff val="0"/>
                <a:shade val="93000"/>
                <a:satMod val="130000"/>
              </a:schemeClr>
            </a:gs>
            <a:gs pos="100000">
              <a:schemeClr val="accent3">
                <a:hueOff val="-2705332"/>
                <a:satOff val="21787"/>
                <a:lumOff val="-43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Surgeons start off behind IC w less wire skills… (but IC start off w less surgical skills… potential trade off)</a:t>
          </a:r>
        </a:p>
      </dsp:txBody>
      <dsp:txXfrm>
        <a:off x="28750" y="3646783"/>
        <a:ext cx="5473673" cy="531451"/>
      </dsp:txXfrm>
    </dsp:sp>
    <dsp:sp modelId="{B85885E9-178F-C142-9DDA-A1B040253FF6}">
      <dsp:nvSpPr>
        <dsp:cNvPr id="0" name=""/>
        <dsp:cNvSpPr/>
      </dsp:nvSpPr>
      <dsp:spPr>
        <a:xfrm>
          <a:off x="0" y="4220878"/>
          <a:ext cx="5531173" cy="588951"/>
        </a:xfrm>
        <a:prstGeom prst="roundRect">
          <a:avLst/>
        </a:prstGeom>
        <a:gradFill rotWithShape="0">
          <a:gsLst>
            <a:gs pos="0">
              <a:schemeClr val="accent3">
                <a:hueOff val="-3156221"/>
                <a:satOff val="25418"/>
                <a:lumOff val="-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3156221"/>
                <a:satOff val="25418"/>
                <a:lumOff val="-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3156221"/>
                <a:satOff val="25418"/>
                <a:lumOff val="-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Limited surgeon involvement</a:t>
          </a:r>
        </a:p>
      </dsp:txBody>
      <dsp:txXfrm>
        <a:off x="28750" y="4249628"/>
        <a:ext cx="5473673" cy="53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A7C0-53F8-074D-8CA0-1D4E88FA73B7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C72FA-C902-094C-94E6-D333589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07A1D-DAD2-F946-86A0-177FA16CAB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9392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67287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0702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7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446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67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4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381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73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9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2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6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77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61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33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83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1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FFC0-AFA5-C94B-BCCB-27666308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2E59-1D44-7D41-9509-50ED4163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F79E4-CCA4-D14E-B1A8-0D5B2175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1991-0674-8542-9808-1964062539D8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7695-A73F-8443-9E50-D5E7B0F8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9D64-2AE6-4946-822C-A751D215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5B55-7E35-3B48-A10F-EE10B5A1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 descr="TCT18-ppt-slide-no-logos-no-bar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654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72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9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619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287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3215241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7283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7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2" r:id="rId28"/>
    <p:sldLayoutId id="2147483703" r:id="rId29"/>
  </p:sldLayoutIdLst>
  <p:hf hdr="0" ft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>
          <p15:clr>
            <a:srgbClr val="F26B43"/>
          </p15:clr>
        </p15:guide>
        <p15:guide id="5" pos="609">
          <p15:clr>
            <a:srgbClr val="F26B43"/>
          </p15:clr>
        </p15:guide>
        <p15:guide id="9" orient="horz" pos="1578">
          <p15:clr>
            <a:srgbClr val="F26B43"/>
          </p15:clr>
        </p15:guide>
        <p15:guide id="13" orient="horz" pos="10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C603-7F1B-7D47-B0BB-ABD084B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1139921"/>
            <a:ext cx="10515600" cy="6147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Adapting to Change in Structural Heart Disease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DF09F-2B4E-1649-8CF5-536A41A19A5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75364" y="4153852"/>
            <a:ext cx="4876800" cy="2011420"/>
          </a:xfrm>
        </p:spPr>
        <p:txBody>
          <a:bodyPr/>
          <a:lstStyle/>
          <a:p>
            <a:pPr algn="ctr"/>
            <a:r>
              <a:rPr lang="en-US" dirty="0"/>
              <a:t>Michael Mack, MD</a:t>
            </a:r>
          </a:p>
          <a:p>
            <a:pPr algn="ctr"/>
            <a:r>
              <a:rPr lang="en-US" dirty="0"/>
              <a:t>Baylor Scott &amp; White Health</a:t>
            </a:r>
          </a:p>
          <a:p>
            <a:pPr algn="ctr"/>
            <a:r>
              <a:rPr lang="en-US" dirty="0"/>
              <a:t>Dallas, TX</a:t>
            </a:r>
          </a:p>
        </p:txBody>
      </p:sp>
    </p:spTree>
    <p:extLst>
      <p:ext uri="{BB962C8B-B14F-4D97-AF65-F5344CB8AC3E}">
        <p14:creationId xmlns:p14="http://schemas.microsoft.com/office/powerpoint/2010/main" val="148526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3043-04BE-4149-B6CC-7931E7BF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108520"/>
            <a:ext cx="10515600" cy="6147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Structural Heart Fellowship- One Year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Case Log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54CAD-F5F9-4D16-875C-BCCE19BA4D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430547" y="1209548"/>
            <a:ext cx="4754563" cy="8223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Cardiac Surgeon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E102-0819-4255-8416-2447A51FB6D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30547" y="2070893"/>
            <a:ext cx="5751513" cy="46688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Total Cases:  273</a:t>
            </a:r>
          </a:p>
          <a:p>
            <a:r>
              <a:rPr lang="en-US" sz="2400" dirty="0"/>
              <a:t>TAVR:  161</a:t>
            </a:r>
          </a:p>
          <a:p>
            <a:r>
              <a:rPr lang="en-US" sz="2400" dirty="0" err="1"/>
              <a:t>MitraClip</a:t>
            </a:r>
            <a:r>
              <a:rPr lang="en-US" sz="2400" dirty="0"/>
              <a:t>:  12</a:t>
            </a:r>
          </a:p>
          <a:p>
            <a:r>
              <a:rPr lang="en-US" sz="2400" dirty="0"/>
              <a:t>Additional Trans-Septal Punctures:  19</a:t>
            </a:r>
          </a:p>
          <a:p>
            <a:r>
              <a:rPr lang="en-US" sz="2400" dirty="0"/>
              <a:t>Mitral </a:t>
            </a:r>
            <a:r>
              <a:rPr lang="en-US" sz="2400" dirty="0" err="1"/>
              <a:t>ViV</a:t>
            </a:r>
            <a:r>
              <a:rPr lang="en-US" sz="2400" dirty="0"/>
              <a:t>/</a:t>
            </a:r>
            <a:r>
              <a:rPr lang="en-US" sz="2400" dirty="0" err="1"/>
              <a:t>ViMAC</a:t>
            </a:r>
            <a:r>
              <a:rPr lang="en-US" sz="2400" dirty="0"/>
              <a:t>: 6 </a:t>
            </a:r>
          </a:p>
          <a:p>
            <a:r>
              <a:rPr lang="en-US" sz="2400" dirty="0"/>
              <a:t>BAV:  2</a:t>
            </a:r>
          </a:p>
          <a:p>
            <a:r>
              <a:rPr lang="en-US" sz="2400" dirty="0"/>
              <a:t>Tricuspid: 3</a:t>
            </a:r>
          </a:p>
          <a:p>
            <a:r>
              <a:rPr lang="en-US" sz="2400" dirty="0"/>
              <a:t>Surgery-68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9E7E9-3C17-4B2B-8C58-D4B1F7FBA6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2552" y="1209548"/>
            <a:ext cx="4754562" cy="8223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Interventional Cardiologist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292B2-C47A-4AF5-9D1D-54E16AD448B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0964" y="2246312"/>
            <a:ext cx="4756150" cy="3957638"/>
          </a:xfrm>
        </p:spPr>
        <p:txBody>
          <a:bodyPr>
            <a:normAutofit/>
          </a:bodyPr>
          <a:lstStyle/>
          <a:p>
            <a:r>
              <a:rPr lang="en-US" sz="2800" dirty="0"/>
              <a:t>Total Cases-436+</a:t>
            </a:r>
          </a:p>
          <a:p>
            <a:r>
              <a:rPr lang="en-US" sz="2400" dirty="0"/>
              <a:t>TAVR:  200</a:t>
            </a:r>
          </a:p>
          <a:p>
            <a:r>
              <a:rPr lang="en-US" sz="2400" dirty="0"/>
              <a:t>Watchman:  20</a:t>
            </a:r>
          </a:p>
          <a:p>
            <a:r>
              <a:rPr lang="en-US" sz="2400" dirty="0" err="1"/>
              <a:t>MitraClip</a:t>
            </a:r>
            <a:r>
              <a:rPr lang="en-US" sz="2400" dirty="0"/>
              <a:t>:  16</a:t>
            </a:r>
          </a:p>
          <a:p>
            <a:r>
              <a:rPr lang="en-US" sz="2400" dirty="0"/>
              <a:t>PCI:  200+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505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89E522-3EBA-7D48-8CEC-41376815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344547"/>
              </p:ext>
            </p:extLst>
          </p:nvPr>
        </p:nvGraphicFramePr>
        <p:xfrm>
          <a:off x="914400" y="1801915"/>
          <a:ext cx="10521696" cy="380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4BEBF28-B36F-CB4C-8871-4B6C067B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Structural Heart Fellowships July 2021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i="1" dirty="0">
                <a:solidFill>
                  <a:schemeClr val="accent1"/>
                </a:solidFill>
              </a:rPr>
              <a:t>Baylor Scott &amp; White Health-Heart Hospital Plano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D5F62-8E9E-E94D-BA8C-A4ED51E1C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58A60A-AC52-9543-BD93-B09019A004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A3CBE9-6D27-F640-AE68-842921A93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458790"/>
              </p:ext>
            </p:extLst>
          </p:nvPr>
        </p:nvGraphicFramePr>
        <p:xfrm>
          <a:off x="914400" y="1469406"/>
          <a:ext cx="10521696" cy="380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26A093-4DF0-CB4D-8061-DFE07DC5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Proposed Future Structural Heart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3081-D5E9-AE43-BF72-C21B420FE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406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6FFD48-2DC8-E640-82D2-4EBAEB1F526D}"/>
              </a:ext>
            </a:extLst>
          </p:cNvPr>
          <p:cNvSpPr txBox="1">
            <a:spLocks/>
          </p:cNvSpPr>
          <p:nvPr/>
        </p:nvSpPr>
        <p:spPr>
          <a:xfrm>
            <a:off x="608723" y="237156"/>
            <a:ext cx="10287674" cy="7209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A50000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Proposed ACGME 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tructural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 H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eart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 F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ellowship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SURGEON and CARDIOLOGIST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B2808E-AC09-6942-B931-E2938BC629EB}"/>
              </a:ext>
            </a:extLst>
          </p:cNvPr>
          <p:cNvSpPr txBox="1">
            <a:spLocks/>
          </p:cNvSpPr>
          <p:nvPr/>
        </p:nvSpPr>
        <p:spPr>
          <a:xfrm>
            <a:off x="1476202" y="1110452"/>
            <a:ext cx="2085589" cy="6463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A50000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Pros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B4C24-EB36-D847-937A-B55634CB3EDF}"/>
              </a:ext>
            </a:extLst>
          </p:cNvPr>
          <p:cNvGraphicFramePr/>
          <p:nvPr>
            <p:extLst/>
          </p:nvPr>
        </p:nvGraphicFramePr>
        <p:xfrm>
          <a:off x="608723" y="2339027"/>
          <a:ext cx="4075365" cy="431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F0EC0ED-4CB8-4745-AB2A-2FA441BD3DBE}"/>
              </a:ext>
            </a:extLst>
          </p:cNvPr>
          <p:cNvSpPr txBox="1">
            <a:spLocks/>
          </p:cNvSpPr>
          <p:nvPr/>
        </p:nvSpPr>
        <p:spPr>
          <a:xfrm>
            <a:off x="8600447" y="887415"/>
            <a:ext cx="2085589" cy="7852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A50000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Cons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D1C47A-03D8-2445-B879-958AF40CD438}"/>
              </a:ext>
            </a:extLst>
          </p:cNvPr>
          <p:cNvGraphicFramePr/>
          <p:nvPr>
            <p:extLst/>
          </p:nvPr>
        </p:nvGraphicFramePr>
        <p:xfrm>
          <a:off x="6078416" y="1847356"/>
          <a:ext cx="5531173" cy="481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14390C9-E749-2D46-9ADD-F3202211FDD1}"/>
              </a:ext>
            </a:extLst>
          </p:cNvPr>
          <p:cNvSpPr txBox="1">
            <a:spLocks/>
          </p:cNvSpPr>
          <p:nvPr/>
        </p:nvSpPr>
        <p:spPr>
          <a:xfrm>
            <a:off x="152400" y="-84762"/>
            <a:ext cx="11200321" cy="7209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A50000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Example of </a:t>
            </a:r>
            <a:r>
              <a:rPr lang="en-US" dirty="0">
                <a:solidFill>
                  <a:schemeClr val="accent1"/>
                </a:solidFill>
              </a:rPr>
              <a:t>Fellow</a:t>
            </a:r>
            <a:r>
              <a:rPr lang="en-US" b="1" dirty="0">
                <a:solidFill>
                  <a:schemeClr val="accent1"/>
                </a:solidFill>
              </a:rPr>
              <a:t> Rotation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65468" y="3264339"/>
          <a:ext cx="11064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">
                  <a:extLst>
                    <a:ext uri="{9D8B030D-6E8A-4147-A177-3AD203B41FA5}">
                      <a16:colId xmlns:a16="http://schemas.microsoft.com/office/drawing/2014/main" val="3073185019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890543806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491014684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630556603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836049820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319573039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648475517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572914290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659261705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4029513315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730840843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863829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373715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CS</a:t>
                      </a:r>
                    </a:p>
                  </a:txBody>
                  <a:tcPr marL="44850" marR="448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</a:t>
                      </a:r>
                    </a:p>
                  </a:txBody>
                  <a:tcPr marL="44850" marR="448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CS</a:t>
                      </a:r>
                    </a:p>
                  </a:txBody>
                  <a:tcPr marL="44850" marR="448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CS</a:t>
                      </a:r>
                    </a:p>
                  </a:txBody>
                  <a:tcPr marL="44850" marR="4485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915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49861" y="4132140"/>
            <a:ext cx="5183188" cy="237392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Interventionalist</a:t>
            </a:r>
          </a:p>
          <a:p>
            <a:r>
              <a:rPr lang="en-US" dirty="0"/>
              <a:t>CS: Cardiac Surgery- 3months</a:t>
            </a:r>
          </a:p>
          <a:p>
            <a:r>
              <a:rPr lang="en-US" dirty="0"/>
              <a:t>Cath: Diagnostic Cath- 1month</a:t>
            </a:r>
          </a:p>
          <a:p>
            <a:r>
              <a:rPr lang="en-US" dirty="0"/>
              <a:t>SH: Structural Heart- 8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9063448-186D-7147-B2E9-94C48CD964C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080" y="1814686"/>
          <a:ext cx="11064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">
                  <a:extLst>
                    <a:ext uri="{9D8B030D-6E8A-4147-A177-3AD203B41FA5}">
                      <a16:colId xmlns:a16="http://schemas.microsoft.com/office/drawing/2014/main" val="3073185019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890543806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491014684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630556603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836049820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319573039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648475517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572914290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659261705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4029513315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730840843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1863829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 marL="44850" marR="44850"/>
                </a:tc>
                <a:extLst>
                  <a:ext uri="{0D108BD9-81ED-4DB2-BD59-A6C34878D82A}">
                    <a16:rowId xmlns:a16="http://schemas.microsoft.com/office/drawing/2014/main" val="373715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CS</a:t>
                      </a:r>
                    </a:p>
                  </a:txBody>
                  <a:tcPr marL="44850" marR="448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</a:t>
                      </a:r>
                    </a:p>
                  </a:txBody>
                  <a:tcPr marL="44850" marR="448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</a:t>
                      </a:r>
                    </a:p>
                  </a:txBody>
                  <a:tcPr marL="44850" marR="448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</a:t>
                      </a:r>
                    </a:p>
                  </a:txBody>
                  <a:tcPr marL="44850" marR="448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</a:t>
                      </a:r>
                    </a:p>
                  </a:txBody>
                  <a:tcPr marL="44850" marR="448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</a:t>
                      </a:r>
                    </a:p>
                  </a:txBody>
                  <a:tcPr marL="44850" marR="448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915"/>
                  </a:ext>
                </a:extLst>
              </a:tr>
            </a:tbl>
          </a:graphicData>
        </a:graphic>
      </p:graphicFrame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4E68271-AB74-E24E-91A6-337B61D96922}"/>
              </a:ext>
            </a:extLst>
          </p:cNvPr>
          <p:cNvSpPr txBox="1">
            <a:spLocks/>
          </p:cNvSpPr>
          <p:nvPr/>
        </p:nvSpPr>
        <p:spPr>
          <a:xfrm>
            <a:off x="6446520" y="4132140"/>
            <a:ext cx="5183188" cy="2508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eaLnBrk="1" hangingPunct="1">
              <a:lnSpc>
                <a:spcPct val="150000"/>
              </a:lnSpc>
              <a:spcBef>
                <a:spcPts val="799"/>
              </a:spcBef>
              <a:defRPr sz="2100" b="1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10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13928" indent="-380538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1267" indent="-380538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488175" indent="-380538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8FB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8FBE"/>
                </a:solidFill>
                <a:effectLst/>
                <a:uLnTx/>
                <a:uFillTx/>
                <a:latin typeface="Arial" panose="020B0604020202020204"/>
              </a:rPr>
              <a:t>Cardiac Surgeon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8FBE"/>
                </a:solidFill>
                <a:effectLst/>
                <a:uLnTx/>
                <a:uFillTx/>
                <a:latin typeface="Arial" panose="020B0604020202020204"/>
              </a:rPr>
              <a:t>CS: Cardiac Surgery- 3months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8FBE"/>
                </a:solidFill>
                <a:effectLst/>
                <a:uLnTx/>
                <a:uFillTx/>
                <a:latin typeface="Arial" panose="020B0604020202020204"/>
              </a:rPr>
              <a:t>Cath: Diagnostic Cath- 1month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8FBE"/>
                </a:solidFill>
                <a:effectLst/>
                <a:uLnTx/>
                <a:uFillTx/>
                <a:latin typeface="Arial" panose="020B0604020202020204"/>
              </a:rPr>
              <a:t>SH: Structural Heart- 8 months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8FB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8FB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8FB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44D46-DD73-144C-BBF9-92EEFB1A0313}"/>
              </a:ext>
            </a:extLst>
          </p:cNvPr>
          <p:cNvSpPr txBox="1"/>
          <p:nvPr/>
        </p:nvSpPr>
        <p:spPr>
          <a:xfrm>
            <a:off x="749861" y="10833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0D6AC-CC6E-7F42-BBE2-02A8B5752065}"/>
              </a:ext>
            </a:extLst>
          </p:cNvPr>
          <p:cNvSpPr txBox="1"/>
          <p:nvPr/>
        </p:nvSpPr>
        <p:spPr>
          <a:xfrm>
            <a:off x="749861" y="266445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0B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428952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AC9B5F-6193-5146-9D62-8367B8E50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648854"/>
              </p:ext>
            </p:extLst>
          </p:nvPr>
        </p:nvGraphicFramePr>
        <p:xfrm>
          <a:off x="685800" y="1873852"/>
          <a:ext cx="10521696" cy="380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3A08A2F-777F-3A4C-8AF4-4FE35D3E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Structural Heart Training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BAA9B0-B505-1449-8C34-981DBD3CC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13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3D0B71-CD12-444F-AA87-7AD8469ED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B8926C-F15F-1440-A463-5F8B47CBF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1EC39-BDCF-B544-A04F-4DDAB32C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66134-C783-7840-B321-A4510A2F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72B1F7-FE87-EE44-94DE-0450497E8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885514"/>
              </p:ext>
            </p:extLst>
          </p:nvPr>
        </p:nvGraphicFramePr>
        <p:xfrm>
          <a:off x="914400" y="1469406"/>
          <a:ext cx="8548255" cy="380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C87A51-5539-9042-9FB2-E602ADB428E9}"/>
              </a:ext>
            </a:extLst>
          </p:cNvPr>
          <p:cNvGraphicFramePr/>
          <p:nvPr>
            <p:extLst/>
          </p:nvPr>
        </p:nvGraphicFramePr>
        <p:xfrm>
          <a:off x="914400" y="474903"/>
          <a:ext cx="10515600" cy="61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665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ED4C7E-D44F-284C-865D-948EAEDFC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930491"/>
              </p:ext>
            </p:extLst>
          </p:nvPr>
        </p:nvGraphicFramePr>
        <p:xfrm>
          <a:off x="914400" y="1629063"/>
          <a:ext cx="10515600" cy="380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7A02C3-1E92-F640-952B-C9032A81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466986"/>
            <a:ext cx="10958945" cy="61479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How Have Most Operators and Centers Been  Trained in Structural Heart?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39AF9-8D96-2F4D-A5D2-43FBB6016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401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D23E74F-2BB6-094F-99C7-DE9A3C0F1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370595"/>
              </p:ext>
            </p:extLst>
          </p:nvPr>
        </p:nvGraphicFramePr>
        <p:xfrm>
          <a:off x="798285" y="1089697"/>
          <a:ext cx="10521696" cy="462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E19146F-CB4C-6641-A42D-4301C9B1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Do We Need Formal “Structured” Training in Structural Heart?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D8F5-1D2C-6C41-A74D-145D2C8C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7B439-E2B2-B341-AF80-36A74FB8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289314"/>
            <a:ext cx="11573969" cy="89255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Non-certified Structural Heart Fellowships For Interventional Cardiology in US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n=40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862504-BA24-DB4C-8E49-FBC73E6CA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93342"/>
              </p:ext>
            </p:extLst>
          </p:nvPr>
        </p:nvGraphicFramePr>
        <p:xfrm>
          <a:off x="1483942" y="1181866"/>
          <a:ext cx="8118472" cy="53486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2108">
                  <a:extLst>
                    <a:ext uri="{9D8B030D-6E8A-4147-A177-3AD203B41FA5}">
                      <a16:colId xmlns:a16="http://schemas.microsoft.com/office/drawing/2014/main" val="2579468737"/>
                    </a:ext>
                  </a:extLst>
                </a:gridCol>
                <a:gridCol w="2397128">
                  <a:extLst>
                    <a:ext uri="{9D8B030D-6E8A-4147-A177-3AD203B41FA5}">
                      <a16:colId xmlns:a16="http://schemas.microsoft.com/office/drawing/2014/main" val="3109916697"/>
                    </a:ext>
                  </a:extLst>
                </a:gridCol>
                <a:gridCol w="2029618">
                  <a:extLst>
                    <a:ext uri="{9D8B030D-6E8A-4147-A177-3AD203B41FA5}">
                      <a16:colId xmlns:a16="http://schemas.microsoft.com/office/drawing/2014/main" val="3286989299"/>
                    </a:ext>
                  </a:extLst>
                </a:gridCol>
                <a:gridCol w="2029618">
                  <a:extLst>
                    <a:ext uri="{9D8B030D-6E8A-4147-A177-3AD203B41FA5}">
                      <a16:colId xmlns:a16="http://schemas.microsoft.com/office/drawing/2014/main" val="2006151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1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Banner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Henry Ford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Buffalo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3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Scripps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Minnesota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Rutgers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Western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3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UCLA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Mayo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Hackensack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Lankenau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7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UCSF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Minneapolis Heart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Lenox Hill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7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UCSD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 U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Columbia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Houston Methodist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78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Yale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MMHI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NYU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Baylor SW Plano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Miami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Dartmouth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 Washington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Carrillon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50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Emory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Duke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Prarie</a:t>
                      </a:r>
                      <a:r>
                        <a:rPr lang="en-US" dirty="0"/>
                        <a:t> Heart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MGH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22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Rush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Johns Hopkins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Ochsner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Beaumont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Detroit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 U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Maryland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 Massachusetts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530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96FD7-402A-8240-89EC-DC432291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361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7B439-E2B2-B341-AF80-36A74FB8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289314"/>
            <a:ext cx="11573969" cy="83099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Non-certified Structural Heart Fellowships For Cardiac Surgery in US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n=10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862504-BA24-DB4C-8E49-FBC73E6CA4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82603" y="1957728"/>
          <a:ext cx="7276420" cy="31629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60762">
                  <a:extLst>
                    <a:ext uri="{9D8B030D-6E8A-4147-A177-3AD203B41FA5}">
                      <a16:colId xmlns:a16="http://schemas.microsoft.com/office/drawing/2014/main" val="2579468737"/>
                    </a:ext>
                  </a:extLst>
                </a:gridCol>
                <a:gridCol w="3715658">
                  <a:extLst>
                    <a:ext uri="{9D8B030D-6E8A-4147-A177-3AD203B41FA5}">
                      <a16:colId xmlns:a16="http://schemas.microsoft.com/office/drawing/2014/main" val="3109916697"/>
                    </a:ext>
                  </a:extLst>
                </a:gridCol>
              </a:tblGrid>
              <a:tr h="64465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Brigham &amp; </a:t>
                      </a:r>
                      <a:r>
                        <a:rPr kumimoji="0" lang="en-US" sz="1800" b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Womens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Medstar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35111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Columbia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NYU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77059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Emory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Penn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77241"/>
                  </a:ext>
                </a:extLst>
              </a:tr>
              <a:tr h="5843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Baylor Scott &amp; White Plano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UT Houston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786022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Houston Methodist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University of Virginia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077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96FD7-402A-8240-89EC-DC432291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7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9C20F3-5D74-804F-8264-C0B71F96E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658093"/>
              </p:ext>
            </p:extLst>
          </p:nvPr>
        </p:nvGraphicFramePr>
        <p:xfrm>
          <a:off x="914400" y="1230923"/>
          <a:ext cx="9583615" cy="539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E19146F-CB4C-6641-A42D-4301C9B1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What Is Included in Fellowship Training?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D8F5-1D2C-6C41-A74D-145D2C8C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8A60A-AC52-9543-BD93-B09019A0041A}" type="slidenum">
              <a:rPr kumimoji="0" lang="en-US" sz="799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6757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F47C-F8CC-4AC6-8E7D-A825B6F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Structural Heart Fellowships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i="1" dirty="0">
                <a:solidFill>
                  <a:schemeClr val="accent1"/>
                </a:solidFill>
              </a:rPr>
              <a:t>Baylor Scott &amp; White Health-Heart Hospital Plano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EC203-0BF5-4AAB-BDCE-16E35A5EB7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37582" y="1451961"/>
            <a:ext cx="4546600" cy="48529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Cover Structural Cases (1/2 TAVR Days Weekly)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TAVR Clinic (One Half Day Per Week, Provide Opinion on Surgical/TAVR Candidacy)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Mitral Clinic (One Half Day Per Week)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Valve Service Responsibilities (Consults, Rounding, Discharges, </a:t>
            </a:r>
            <a:r>
              <a:rPr lang="en-US" sz="1700" dirty="0" err="1">
                <a:solidFill>
                  <a:schemeClr val="bg1"/>
                </a:solidFill>
              </a:rPr>
              <a:t>etc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Attend/Present at Weekly TAVR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Attend Monthly Mitral Meeting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Surgical High Risk Conference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Weekly Research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Surgical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A87EC-CBFA-443D-9428-71FD03A5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8" r="1" b="35568"/>
          <a:stretch/>
        </p:blipFill>
        <p:spPr>
          <a:xfrm>
            <a:off x="202276" y="1696422"/>
            <a:ext cx="7058306" cy="4107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372F0-5130-5C46-9A20-D2D9F3589854}"/>
              </a:ext>
            </a:extLst>
          </p:cNvPr>
          <p:cNvSpPr txBox="1"/>
          <p:nvPr/>
        </p:nvSpPr>
        <p:spPr>
          <a:xfrm>
            <a:off x="914400" y="5934670"/>
            <a:ext cx="209551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Karim Al-Azizi, MD</a:t>
            </a:r>
          </a:p>
          <a:p>
            <a:r>
              <a:rPr lang="en-US" dirty="0">
                <a:solidFill>
                  <a:schemeClr val="bg1"/>
                </a:solidFill>
              </a:rPr>
              <a:t>Interventional</a:t>
            </a:r>
          </a:p>
          <a:p>
            <a:r>
              <a:rPr lang="en-US" dirty="0">
                <a:solidFill>
                  <a:schemeClr val="bg1"/>
                </a:solidFill>
              </a:rPr>
              <a:t>Cardiologist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955D3-1E25-634F-A805-E38AE2245FED}"/>
              </a:ext>
            </a:extLst>
          </p:cNvPr>
          <p:cNvSpPr txBox="1"/>
          <p:nvPr/>
        </p:nvSpPr>
        <p:spPr>
          <a:xfrm>
            <a:off x="4725363" y="6080813"/>
            <a:ext cx="206986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Anita Krueger, MD</a:t>
            </a:r>
          </a:p>
          <a:p>
            <a:r>
              <a:rPr lang="en-US" dirty="0">
                <a:solidFill>
                  <a:schemeClr val="bg1"/>
                </a:solidFill>
              </a:rPr>
              <a:t>Cardiac Surgeon</a:t>
            </a:r>
          </a:p>
        </p:txBody>
      </p:sp>
    </p:spTree>
    <p:extLst>
      <p:ext uri="{BB962C8B-B14F-4D97-AF65-F5344CB8AC3E}">
        <p14:creationId xmlns:p14="http://schemas.microsoft.com/office/powerpoint/2010/main" val="220452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DD93A2-1886-46AF-B4A2-68867151D2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236835" y="1850195"/>
            <a:ext cx="5328566" cy="39971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E0A47-C1D6-4542-A779-6BDA50791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45" y="1184464"/>
            <a:ext cx="6324600" cy="4743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62749A-6CAF-8C4D-89B8-D986BA2A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0"/>
            <a:ext cx="10515600" cy="6147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Structural Heart Fellowships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i="1" dirty="0">
                <a:solidFill>
                  <a:schemeClr val="accent1"/>
                </a:solidFill>
              </a:rPr>
              <a:t>Baylor Scott &amp; White Health-Heart Hospital Plano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64655"/>
      </p:ext>
    </p:extLst>
  </p:cSld>
  <p:clrMapOvr>
    <a:masterClrMapping/>
  </p:clrMapOvr>
</p:sld>
</file>

<file path=ppt/theme/theme1.xml><?xml version="1.0" encoding="utf-8"?>
<a:theme xmlns:a="http://schemas.openxmlformats.org/drawingml/2006/main" name="2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819</Words>
  <Application>Microsoft Macintosh PowerPoint</Application>
  <PresentationFormat>Widescreen</PresentationFormat>
  <Paragraphs>224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Sharp Sans</vt:lpstr>
      <vt:lpstr>Sharp Sans Extrabold</vt:lpstr>
      <vt:lpstr>Sharp Sans Medium</vt:lpstr>
      <vt:lpstr>Wingdings</vt:lpstr>
      <vt:lpstr>2_BSWH_BRAND</vt:lpstr>
      <vt:lpstr>Adapting to Change in Structural Heart Disease Training</vt:lpstr>
      <vt:lpstr>PowerPoint Presentation</vt:lpstr>
      <vt:lpstr>How Have Most Operators and Centers Been  Trained in Structural Heart?</vt:lpstr>
      <vt:lpstr> Do We Need Formal “Structured” Training in Structural Heart?</vt:lpstr>
      <vt:lpstr>Non-certified Structural Heart Fellowships For Interventional Cardiology in US n=40 </vt:lpstr>
      <vt:lpstr>Non-certified Structural Heart Fellowships For Cardiac Surgery in US n=10</vt:lpstr>
      <vt:lpstr>What Is Included in Fellowship Training?</vt:lpstr>
      <vt:lpstr>Structural Heart Fellowships  Baylor Scott &amp; White Health-Heart Hospital Plano</vt:lpstr>
      <vt:lpstr>Structural Heart Fellowships  Baylor Scott &amp; White Health-Heart Hospital Plano</vt:lpstr>
      <vt:lpstr>Structural Heart Fellowship- One Year Case Log</vt:lpstr>
      <vt:lpstr>Structural Heart Fellowships July 2021 Baylor Scott &amp; White Health-Heart Hospital Plano</vt:lpstr>
      <vt:lpstr>Proposed Future Structural Heart Training</vt:lpstr>
      <vt:lpstr>PowerPoint Presentation</vt:lpstr>
      <vt:lpstr>Example of Fellow Rotation Schedule</vt:lpstr>
      <vt:lpstr>Structural Heart Training 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Change in Structural Heart Disease Training</dc:title>
  <dc:creator>Mack, Michael J</dc:creator>
  <cp:lastModifiedBy>Mack, Michael J</cp:lastModifiedBy>
  <cp:revision>11</cp:revision>
  <dcterms:created xsi:type="dcterms:W3CDTF">2020-11-24T15:21:05Z</dcterms:created>
  <dcterms:modified xsi:type="dcterms:W3CDTF">2020-11-30T15:24:10Z</dcterms:modified>
</cp:coreProperties>
</file>